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941503"/>
            <a:ext cx="10464800" cy="11303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Rectangle"/>
          <p:cNvSpPr/>
          <p:nvPr/>
        </p:nvSpPr>
        <p:spPr>
          <a:xfrm>
            <a:off x="-1" y="583536"/>
            <a:ext cx="13004801" cy="850901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"/>
          <p:cNvGrpSpPr/>
          <p:nvPr/>
        </p:nvGrpSpPr>
        <p:grpSpPr>
          <a:xfrm>
            <a:off x="419100" y="1930400"/>
            <a:ext cx="12192001" cy="50927"/>
            <a:chOff x="0" y="0"/>
            <a:chExt cx="12192000" cy="50926"/>
          </a:xfrm>
        </p:grpSpPr>
        <p:sp>
          <p:nvSpPr>
            <p:cNvPr id="127" name="Line"/>
            <p:cNvSpPr/>
            <p:nvPr/>
          </p:nvSpPr>
          <p:spPr>
            <a:xfrm>
              <a:off x="0" y="0"/>
              <a:ext cx="12192001" cy="127"/>
            </a:xfrm>
            <a:prstGeom prst="line">
              <a:avLst/>
            </a:prstGeom>
            <a:noFill/>
            <a:ln w="12700" cap="flat">
              <a:solidFill>
                <a:srgbClr val="11053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b="0"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8" name="Line"/>
            <p:cNvSpPr/>
            <p:nvPr/>
          </p:nvSpPr>
          <p:spPr>
            <a:xfrm>
              <a:off x="0" y="50800"/>
              <a:ext cx="12192001" cy="127"/>
            </a:xfrm>
            <a:prstGeom prst="line">
              <a:avLst/>
            </a:prstGeom>
            <a:noFill/>
            <a:ln w="12700" cap="flat">
              <a:solidFill>
                <a:srgbClr val="11053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b="0" sz="12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30" name="Title Text"/>
          <p:cNvSpPr txBox="1"/>
          <p:nvPr>
            <p:ph type="title"/>
          </p:nvPr>
        </p:nvSpPr>
        <p:spPr>
          <a:xfrm>
            <a:off x="355600" y="444500"/>
            <a:ext cx="12293600" cy="1295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pc="-128" sz="6400">
                <a:solidFill>
                  <a:srgbClr val="314864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idx="1"/>
          </p:nvPr>
        </p:nvSpPr>
        <p:spPr>
          <a:xfrm>
            <a:off x="355600" y="2184400"/>
            <a:ext cx="12293600" cy="7124700"/>
          </a:xfrm>
          <a:prstGeom prst="rect">
            <a:avLst/>
          </a:prstGeom>
        </p:spPr>
        <p:txBody>
          <a:bodyPr>
            <a:noAutofit/>
          </a:bodyPr>
          <a:lstStyle>
            <a:lvl1pPr marL="3683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Font typeface="Zapf Dingbats"/>
              <a:buChar char="✤"/>
              <a:defRPr sz="3000">
                <a:latin typeface="Palatino"/>
                <a:ea typeface="Palatino"/>
                <a:cs typeface="Palatino"/>
                <a:sym typeface="Palatino"/>
              </a:defRPr>
            </a:lvl1pPr>
            <a:lvl2pPr marL="8128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Font typeface="Zapf Dingbats"/>
              <a:buChar char="✤"/>
              <a:defRPr sz="3000">
                <a:latin typeface="Palatino"/>
                <a:ea typeface="Palatino"/>
                <a:cs typeface="Palatino"/>
                <a:sym typeface="Palatino"/>
              </a:defRPr>
            </a:lvl2pPr>
            <a:lvl3pPr marL="12573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Font typeface="Zapf Dingbats"/>
              <a:buChar char="✤"/>
              <a:defRPr sz="3000">
                <a:latin typeface="Palatino"/>
                <a:ea typeface="Palatino"/>
                <a:cs typeface="Palatino"/>
                <a:sym typeface="Palatino"/>
              </a:defRPr>
            </a:lvl3pPr>
            <a:lvl4pPr marL="17018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Font typeface="Zapf Dingbats"/>
              <a:buChar char="✤"/>
              <a:defRPr sz="3000">
                <a:latin typeface="Palatino"/>
                <a:ea typeface="Palatino"/>
                <a:cs typeface="Palatino"/>
                <a:sym typeface="Palatino"/>
              </a:defRPr>
            </a:lvl4pPr>
            <a:lvl5pPr marL="21463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Font typeface="Zapf Dingbats"/>
              <a:buChar char="✤"/>
              <a:defRPr sz="3000"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2331700" y="9220200"/>
            <a:ext cx="317500" cy="3556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314864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image" Target="../media/image6.tif"/><Relationship Id="rId4" Type="http://schemas.openxmlformats.org/officeDocument/2006/relationships/image" Target="../media/image1.png"/><Relationship Id="rId5" Type="http://schemas.openxmlformats.org/officeDocument/2006/relationships/image" Target="../media/image1.tif"/><Relationship Id="rId6" Type="http://schemas.openxmlformats.org/officeDocument/2006/relationships/image" Target="../media/image2.tif"/><Relationship Id="rId7" Type="http://schemas.openxmlformats.org/officeDocument/2006/relationships/image" Target="../media/image3.tif"/><Relationship Id="rId8" Type="http://schemas.openxmlformats.org/officeDocument/2006/relationships/image" Target="../media/image4.tif"/><Relationship Id="rId9" Type="http://schemas.openxmlformats.org/officeDocument/2006/relationships/image" Target="../media/image2.png"/><Relationship Id="rId10" Type="http://schemas.openxmlformats.org/officeDocument/2006/relationships/image" Target="../media/image5.tif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4.png"/><Relationship Id="rId15" Type="http://schemas.openxmlformats.org/officeDocument/2006/relationships/image" Target="../media/image8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4.png"/><Relationship Id="rId14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4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4.png"/><Relationship Id="rId14" Type="http://schemas.openxmlformats.org/officeDocument/2006/relationships/image" Target="../media/image17.png"/><Relationship Id="rId15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8.png"/><Relationship Id="rId14" Type="http://schemas.openxmlformats.org/officeDocument/2006/relationships/image" Target="../media/image9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8.png"/><Relationship Id="rId14" Type="http://schemas.openxmlformats.org/officeDocument/2006/relationships/image" Target="../media/image9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2.png"/><Relationship Id="rId8" Type="http://schemas.openxmlformats.org/officeDocument/2006/relationships/image" Target="../media/image5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8.png"/><Relationship Id="rId14" Type="http://schemas.openxmlformats.org/officeDocument/2006/relationships/image" Target="../media/image9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8.png"/><Relationship Id="rId14" Type="http://schemas.openxmlformats.org/officeDocument/2006/relationships/image" Target="../media/image9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8.png"/><Relationship Id="rId14" Type="http://schemas.openxmlformats.org/officeDocument/2006/relationships/image" Target="../media/image9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6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0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3.png"/><Relationship Id="rId11" Type="http://schemas.openxmlformats.org/officeDocument/2006/relationships/image" Target="../media/image7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.g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.g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6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6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6.tif"/><Relationship Id="rId7" Type="http://schemas.openxmlformats.org/officeDocument/2006/relationships/image" Target="../media/image11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3.png"/><Relationship Id="rId11" Type="http://schemas.openxmlformats.org/officeDocument/2006/relationships/image" Target="../media/image7.tif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2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Relationship Id="rId8" Type="http://schemas.openxmlformats.org/officeDocument/2006/relationships/image" Target="../media/image2.png"/><Relationship Id="rId9" Type="http://schemas.openxmlformats.org/officeDocument/2006/relationships/image" Target="../media/image5.ti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ntroduction to Single-cell RNA-Seq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Single-cell RNA-Seq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roup" descr="Group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7694" y="4636823"/>
            <a:ext cx="5226596" cy="4756675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76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768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76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817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772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770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77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73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775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776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777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778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813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797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784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77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8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8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8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8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790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78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8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8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8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8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796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79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9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9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9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9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79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0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1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2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3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4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5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6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7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8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9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0" name="droppedImage.tiff" descr="droppedImage.tif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1" name="droppedImage.tiff" descr="droppedImage.tif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2" name="droppedImage.tiff" descr="droppedImage.tiff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14" name="Line" descr="Lin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816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831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818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830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819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821" name="Line" descr="Line"/>
              <p:cNvPicPr>
                <a:picLocks noChangeAspect="0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823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24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25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829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826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827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828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832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833" name="Limitations of bulk measurements"/>
          <p:cNvSpPr txBox="1"/>
          <p:nvPr/>
        </p:nvSpPr>
        <p:spPr>
          <a:xfrm>
            <a:off x="751005" y="4457699"/>
            <a:ext cx="70874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Limitations of bulk measurements</a:t>
            </a:r>
          </a:p>
        </p:txBody>
      </p:sp>
      <p:pic>
        <p:nvPicPr>
          <p:cNvPr id="834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86619" y="5025490"/>
            <a:ext cx="5472284" cy="117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Image" descr="Image"/>
          <p:cNvPicPr>
            <a:picLocks noChangeAspect="0"/>
          </p:cNvPicPr>
          <p:nvPr/>
        </p:nvPicPr>
        <p:blipFill>
          <a:blip r:embed="rId15">
            <a:extLst/>
          </a:blip>
          <a:srcRect l="17071" t="17529" r="23719" b="14672"/>
          <a:stretch>
            <a:fillRect/>
          </a:stretch>
        </p:blipFill>
        <p:spPr>
          <a:xfrm>
            <a:off x="7961211" y="5166478"/>
            <a:ext cx="3538652" cy="2483021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C. H. Waddington, “The Strategy of the Genes” (1957)"/>
          <p:cNvSpPr txBox="1"/>
          <p:nvPr/>
        </p:nvSpPr>
        <p:spPr>
          <a:xfrm>
            <a:off x="6879440" y="4572000"/>
            <a:ext cx="562310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/>
            </a:lvl1pPr>
          </a:lstStyle>
          <a:p>
            <a:pPr/>
            <a:r>
              <a:t>C. H. Waddington, “The Strategy of the Genes” (1957)</a:t>
            </a:r>
          </a:p>
        </p:txBody>
      </p:sp>
      <p:sp>
        <p:nvSpPr>
          <p:cNvPr id="837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840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84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889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844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842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84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45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847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848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849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850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885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869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856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85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5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5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5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5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862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85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5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5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6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6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868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86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6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6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6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86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870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1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2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4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5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79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0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1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2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3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84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886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888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903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890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902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891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893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895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96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97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901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898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899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900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904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905" name="Limitations of bulk measurements"/>
          <p:cNvSpPr txBox="1"/>
          <p:nvPr/>
        </p:nvSpPr>
        <p:spPr>
          <a:xfrm>
            <a:off x="751005" y="4457699"/>
            <a:ext cx="70874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Limitations of bulk measurements</a:t>
            </a:r>
          </a:p>
        </p:txBody>
      </p:sp>
      <p:pic>
        <p:nvPicPr>
          <p:cNvPr id="906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86619" y="5025490"/>
            <a:ext cx="5472284" cy="11791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1" name="Group"/>
          <p:cNvGrpSpPr/>
          <p:nvPr/>
        </p:nvGrpSpPr>
        <p:grpSpPr>
          <a:xfrm>
            <a:off x="1235209" y="6501981"/>
            <a:ext cx="4665762" cy="3038063"/>
            <a:chOff x="0" y="0"/>
            <a:chExt cx="4665761" cy="3038062"/>
          </a:xfrm>
        </p:grpSpPr>
        <p:pic>
          <p:nvPicPr>
            <p:cNvPr id="907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665762" cy="3038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8" name="Rectangle"/>
            <p:cNvSpPr/>
            <p:nvPr/>
          </p:nvSpPr>
          <p:spPr>
            <a:xfrm>
              <a:off x="3844790" y="737018"/>
              <a:ext cx="436167" cy="7403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912" name="Group"/>
            <p:cNvGrpSpPr/>
            <p:nvPr/>
          </p:nvGrpSpPr>
          <p:grpSpPr>
            <a:xfrm>
              <a:off x="1969468" y="936456"/>
              <a:ext cx="138201" cy="392262"/>
              <a:chOff x="0" y="0"/>
              <a:chExt cx="138200" cy="392261"/>
            </a:xfrm>
          </p:grpSpPr>
          <p:sp>
            <p:nvSpPr>
              <p:cNvPr id="909" name="Line"/>
              <p:cNvSpPr/>
              <p:nvPr/>
            </p:nvSpPr>
            <p:spPr>
              <a:xfrm>
                <a:off x="0" y="6913"/>
                <a:ext cx="133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0" name="Line"/>
              <p:cNvSpPr/>
              <p:nvPr/>
            </p:nvSpPr>
            <p:spPr>
              <a:xfrm flipV="1">
                <a:off x="68908" y="-1"/>
                <a:ext cx="1" cy="3922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1" name="Line"/>
              <p:cNvSpPr/>
              <p:nvPr/>
            </p:nvSpPr>
            <p:spPr>
              <a:xfrm>
                <a:off x="4306" y="385347"/>
                <a:ext cx="1338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916" name="Group"/>
            <p:cNvGrpSpPr/>
            <p:nvPr/>
          </p:nvGrpSpPr>
          <p:grpSpPr>
            <a:xfrm>
              <a:off x="3654290" y="504656"/>
              <a:ext cx="138201" cy="570062"/>
              <a:chOff x="0" y="0"/>
              <a:chExt cx="138200" cy="570061"/>
            </a:xfrm>
          </p:grpSpPr>
          <p:sp>
            <p:nvSpPr>
              <p:cNvPr id="913" name="Line"/>
              <p:cNvSpPr/>
              <p:nvPr/>
            </p:nvSpPr>
            <p:spPr>
              <a:xfrm>
                <a:off x="0" y="10046"/>
                <a:ext cx="133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4" name="Line"/>
              <p:cNvSpPr/>
              <p:nvPr/>
            </p:nvSpPr>
            <p:spPr>
              <a:xfrm flipV="1">
                <a:off x="68908" y="-1"/>
                <a:ext cx="1" cy="5700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5" name="Line"/>
              <p:cNvSpPr/>
              <p:nvPr/>
            </p:nvSpPr>
            <p:spPr>
              <a:xfrm>
                <a:off x="4306" y="560014"/>
                <a:ext cx="1338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920" name="Group"/>
            <p:cNvGrpSpPr/>
            <p:nvPr/>
          </p:nvGrpSpPr>
          <p:grpSpPr>
            <a:xfrm>
              <a:off x="2805529" y="530056"/>
              <a:ext cx="138201" cy="570062"/>
              <a:chOff x="0" y="0"/>
              <a:chExt cx="138200" cy="570061"/>
            </a:xfrm>
          </p:grpSpPr>
          <p:sp>
            <p:nvSpPr>
              <p:cNvPr id="917" name="Line"/>
              <p:cNvSpPr/>
              <p:nvPr/>
            </p:nvSpPr>
            <p:spPr>
              <a:xfrm>
                <a:off x="0" y="10046"/>
                <a:ext cx="133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8" name="Line"/>
              <p:cNvSpPr/>
              <p:nvPr/>
            </p:nvSpPr>
            <p:spPr>
              <a:xfrm flipV="1">
                <a:off x="68908" y="-1"/>
                <a:ext cx="1" cy="5700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9" name="Line"/>
              <p:cNvSpPr/>
              <p:nvPr/>
            </p:nvSpPr>
            <p:spPr>
              <a:xfrm>
                <a:off x="4306" y="560014"/>
                <a:ext cx="1338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922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925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92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974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929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927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92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30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1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32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33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34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935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970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954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941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93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3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3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3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4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947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94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4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4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4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4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953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94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4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5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5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5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955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6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7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8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0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1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2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3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4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5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6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7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8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9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71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973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988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975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987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976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978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980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81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82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986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983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984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985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989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990" name="Limitations of bulk measurements"/>
          <p:cNvSpPr txBox="1"/>
          <p:nvPr/>
        </p:nvSpPr>
        <p:spPr>
          <a:xfrm>
            <a:off x="751005" y="4457699"/>
            <a:ext cx="70874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Limitations of bulk measurements</a:t>
            </a:r>
          </a:p>
        </p:txBody>
      </p:sp>
      <p:pic>
        <p:nvPicPr>
          <p:cNvPr id="99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86619" y="5025490"/>
            <a:ext cx="5472284" cy="11791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6" name="Group"/>
          <p:cNvGrpSpPr/>
          <p:nvPr/>
        </p:nvGrpSpPr>
        <p:grpSpPr>
          <a:xfrm>
            <a:off x="1235209" y="6501981"/>
            <a:ext cx="4665762" cy="3038063"/>
            <a:chOff x="0" y="0"/>
            <a:chExt cx="4665761" cy="3038062"/>
          </a:xfrm>
        </p:grpSpPr>
        <p:pic>
          <p:nvPicPr>
            <p:cNvPr id="992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665762" cy="3038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3" name="Rectangle"/>
            <p:cNvSpPr/>
            <p:nvPr/>
          </p:nvSpPr>
          <p:spPr>
            <a:xfrm>
              <a:off x="3844790" y="737018"/>
              <a:ext cx="436167" cy="7403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997" name="Group"/>
            <p:cNvGrpSpPr/>
            <p:nvPr/>
          </p:nvGrpSpPr>
          <p:grpSpPr>
            <a:xfrm>
              <a:off x="1969468" y="936456"/>
              <a:ext cx="138201" cy="392262"/>
              <a:chOff x="0" y="0"/>
              <a:chExt cx="138200" cy="392261"/>
            </a:xfrm>
          </p:grpSpPr>
          <p:sp>
            <p:nvSpPr>
              <p:cNvPr id="994" name="Line"/>
              <p:cNvSpPr/>
              <p:nvPr/>
            </p:nvSpPr>
            <p:spPr>
              <a:xfrm>
                <a:off x="0" y="6913"/>
                <a:ext cx="133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95" name="Line"/>
              <p:cNvSpPr/>
              <p:nvPr/>
            </p:nvSpPr>
            <p:spPr>
              <a:xfrm flipV="1">
                <a:off x="68908" y="-1"/>
                <a:ext cx="1" cy="3922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96" name="Line"/>
              <p:cNvSpPr/>
              <p:nvPr/>
            </p:nvSpPr>
            <p:spPr>
              <a:xfrm>
                <a:off x="4306" y="385347"/>
                <a:ext cx="1338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001" name="Group"/>
            <p:cNvGrpSpPr/>
            <p:nvPr/>
          </p:nvGrpSpPr>
          <p:grpSpPr>
            <a:xfrm>
              <a:off x="3654290" y="504656"/>
              <a:ext cx="138201" cy="570062"/>
              <a:chOff x="0" y="0"/>
              <a:chExt cx="138200" cy="570061"/>
            </a:xfrm>
          </p:grpSpPr>
          <p:sp>
            <p:nvSpPr>
              <p:cNvPr id="998" name="Line"/>
              <p:cNvSpPr/>
              <p:nvPr/>
            </p:nvSpPr>
            <p:spPr>
              <a:xfrm>
                <a:off x="0" y="10046"/>
                <a:ext cx="133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99" name="Line"/>
              <p:cNvSpPr/>
              <p:nvPr/>
            </p:nvSpPr>
            <p:spPr>
              <a:xfrm flipV="1">
                <a:off x="68908" y="-1"/>
                <a:ext cx="1" cy="5700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00" name="Line"/>
              <p:cNvSpPr/>
              <p:nvPr/>
            </p:nvSpPr>
            <p:spPr>
              <a:xfrm>
                <a:off x="4306" y="560014"/>
                <a:ext cx="1338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005" name="Group"/>
            <p:cNvGrpSpPr/>
            <p:nvPr/>
          </p:nvGrpSpPr>
          <p:grpSpPr>
            <a:xfrm>
              <a:off x="2805529" y="530056"/>
              <a:ext cx="138201" cy="570062"/>
              <a:chOff x="0" y="0"/>
              <a:chExt cx="138200" cy="570061"/>
            </a:xfrm>
          </p:grpSpPr>
          <p:sp>
            <p:nvSpPr>
              <p:cNvPr id="1002" name="Line"/>
              <p:cNvSpPr/>
              <p:nvPr/>
            </p:nvSpPr>
            <p:spPr>
              <a:xfrm>
                <a:off x="0" y="10046"/>
                <a:ext cx="133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03" name="Line"/>
              <p:cNvSpPr/>
              <p:nvPr/>
            </p:nvSpPr>
            <p:spPr>
              <a:xfrm flipV="1">
                <a:off x="68908" y="-1"/>
                <a:ext cx="1" cy="5700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04" name="Line"/>
              <p:cNvSpPr/>
              <p:nvPr/>
            </p:nvSpPr>
            <p:spPr>
              <a:xfrm>
                <a:off x="4306" y="560014"/>
                <a:ext cx="1338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pic>
        <p:nvPicPr>
          <p:cNvPr id="1007" name="Image" descr="Image"/>
          <p:cNvPicPr>
            <a:picLocks noChangeAspect="1"/>
          </p:cNvPicPr>
          <p:nvPr/>
        </p:nvPicPr>
        <p:blipFill>
          <a:blip r:embed="rId15">
            <a:alphaModFix amt="51196"/>
            <a:extLst/>
          </a:blip>
          <a:srcRect l="22639" t="12876" r="47938" b="37274"/>
          <a:stretch>
            <a:fillRect/>
          </a:stretch>
        </p:blipFill>
        <p:spPr>
          <a:xfrm>
            <a:off x="2883495" y="6289590"/>
            <a:ext cx="2669308" cy="1953466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011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01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060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015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013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01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16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7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18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19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20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021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056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040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027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02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2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2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2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2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033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02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2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3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3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3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039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03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3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3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3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03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041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2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4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5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0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1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2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3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4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5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057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059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074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061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073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062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064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066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67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68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072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069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070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071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075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076" name="Limitations of bulk measurements"/>
          <p:cNvSpPr txBox="1"/>
          <p:nvPr/>
        </p:nvSpPr>
        <p:spPr>
          <a:xfrm>
            <a:off x="751005" y="4457699"/>
            <a:ext cx="70874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Limitations of bulk measurements</a:t>
            </a:r>
          </a:p>
        </p:txBody>
      </p:sp>
      <p:pic>
        <p:nvPicPr>
          <p:cNvPr id="1077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86619" y="5025490"/>
            <a:ext cx="5472284" cy="117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8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55340" t="12933" r="0" b="20457"/>
          <a:stretch>
            <a:fillRect/>
          </a:stretch>
        </p:blipFill>
        <p:spPr>
          <a:xfrm>
            <a:off x="7507321" y="5661928"/>
            <a:ext cx="4878966" cy="3143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93" name="Group"/>
          <p:cNvGrpSpPr/>
          <p:nvPr/>
        </p:nvGrpSpPr>
        <p:grpSpPr>
          <a:xfrm>
            <a:off x="1235209" y="6501981"/>
            <a:ext cx="4665762" cy="3038063"/>
            <a:chOff x="0" y="0"/>
            <a:chExt cx="4665761" cy="3038062"/>
          </a:xfrm>
        </p:grpSpPr>
        <p:pic>
          <p:nvPicPr>
            <p:cNvPr id="1079" name="Image" descr="Image"/>
            <p:cNvPicPr>
              <a:picLocks noChangeAspect="1"/>
            </p:cNvPicPr>
            <p:nvPr/>
          </p:nvPicPr>
          <p:blipFill>
            <a:blip r:embed="rId15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665762" cy="3038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0" name="Rectangle"/>
            <p:cNvSpPr/>
            <p:nvPr/>
          </p:nvSpPr>
          <p:spPr>
            <a:xfrm>
              <a:off x="3844790" y="737018"/>
              <a:ext cx="436167" cy="7403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084" name="Group"/>
            <p:cNvGrpSpPr/>
            <p:nvPr/>
          </p:nvGrpSpPr>
          <p:grpSpPr>
            <a:xfrm>
              <a:off x="1969468" y="936456"/>
              <a:ext cx="138201" cy="392262"/>
              <a:chOff x="0" y="0"/>
              <a:chExt cx="138200" cy="392261"/>
            </a:xfrm>
          </p:grpSpPr>
          <p:sp>
            <p:nvSpPr>
              <p:cNvPr id="1081" name="Line"/>
              <p:cNvSpPr/>
              <p:nvPr/>
            </p:nvSpPr>
            <p:spPr>
              <a:xfrm>
                <a:off x="0" y="6913"/>
                <a:ext cx="133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82" name="Line"/>
              <p:cNvSpPr/>
              <p:nvPr/>
            </p:nvSpPr>
            <p:spPr>
              <a:xfrm flipV="1">
                <a:off x="68908" y="-1"/>
                <a:ext cx="1" cy="3922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83" name="Line"/>
              <p:cNvSpPr/>
              <p:nvPr/>
            </p:nvSpPr>
            <p:spPr>
              <a:xfrm>
                <a:off x="4306" y="385347"/>
                <a:ext cx="1338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088" name="Group"/>
            <p:cNvGrpSpPr/>
            <p:nvPr/>
          </p:nvGrpSpPr>
          <p:grpSpPr>
            <a:xfrm>
              <a:off x="3654290" y="504656"/>
              <a:ext cx="138201" cy="570062"/>
              <a:chOff x="0" y="0"/>
              <a:chExt cx="138200" cy="570061"/>
            </a:xfrm>
          </p:grpSpPr>
          <p:sp>
            <p:nvSpPr>
              <p:cNvPr id="1085" name="Line"/>
              <p:cNvSpPr/>
              <p:nvPr/>
            </p:nvSpPr>
            <p:spPr>
              <a:xfrm>
                <a:off x="0" y="10046"/>
                <a:ext cx="133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86" name="Line"/>
              <p:cNvSpPr/>
              <p:nvPr/>
            </p:nvSpPr>
            <p:spPr>
              <a:xfrm flipV="1">
                <a:off x="68908" y="-1"/>
                <a:ext cx="1" cy="5700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87" name="Line"/>
              <p:cNvSpPr/>
              <p:nvPr/>
            </p:nvSpPr>
            <p:spPr>
              <a:xfrm>
                <a:off x="4306" y="560014"/>
                <a:ext cx="1338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092" name="Group"/>
            <p:cNvGrpSpPr/>
            <p:nvPr/>
          </p:nvGrpSpPr>
          <p:grpSpPr>
            <a:xfrm>
              <a:off x="2805529" y="530056"/>
              <a:ext cx="138201" cy="570062"/>
              <a:chOff x="0" y="0"/>
              <a:chExt cx="138200" cy="570061"/>
            </a:xfrm>
          </p:grpSpPr>
          <p:sp>
            <p:nvSpPr>
              <p:cNvPr id="1089" name="Line"/>
              <p:cNvSpPr/>
              <p:nvPr/>
            </p:nvSpPr>
            <p:spPr>
              <a:xfrm>
                <a:off x="0" y="10046"/>
                <a:ext cx="13389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90" name="Line"/>
              <p:cNvSpPr/>
              <p:nvPr/>
            </p:nvSpPr>
            <p:spPr>
              <a:xfrm flipV="1">
                <a:off x="68908" y="-1"/>
                <a:ext cx="1" cy="5700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91" name="Line"/>
              <p:cNvSpPr/>
              <p:nvPr/>
            </p:nvSpPr>
            <p:spPr>
              <a:xfrm>
                <a:off x="4306" y="560014"/>
                <a:ext cx="1338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pic>
        <p:nvPicPr>
          <p:cNvPr id="1094" name="Image" descr="Image"/>
          <p:cNvPicPr>
            <a:picLocks noChangeAspect="1"/>
          </p:cNvPicPr>
          <p:nvPr/>
        </p:nvPicPr>
        <p:blipFill>
          <a:blip r:embed="rId14">
            <a:alphaModFix amt="51196"/>
            <a:extLst/>
          </a:blip>
          <a:srcRect l="22639" t="12876" r="47938" b="37274"/>
          <a:stretch>
            <a:fillRect/>
          </a:stretch>
        </p:blipFill>
        <p:spPr>
          <a:xfrm>
            <a:off x="2883495" y="6289590"/>
            <a:ext cx="2669308" cy="1953466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ells ordered by progress"/>
          <p:cNvSpPr txBox="1"/>
          <p:nvPr/>
        </p:nvSpPr>
        <p:spPr>
          <a:xfrm>
            <a:off x="7900201" y="4876567"/>
            <a:ext cx="3614961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u="sng"/>
            </a:lvl1pPr>
          </a:lstStyle>
          <a:p>
            <a:pPr>
              <a:defRPr b="0"/>
            </a:pPr>
            <a:r>
              <a:rPr b="1"/>
              <a:t>Cells ordered by progress</a:t>
            </a:r>
          </a:p>
        </p:txBody>
      </p:sp>
      <p:sp>
        <p:nvSpPr>
          <p:cNvPr id="1096" name="Pseudotime…"/>
          <p:cNvSpPr txBox="1"/>
          <p:nvPr/>
        </p:nvSpPr>
        <p:spPr>
          <a:xfrm>
            <a:off x="7900201" y="8682963"/>
            <a:ext cx="3614961" cy="911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i="1" sz="22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i="0">
                <a:latin typeface="Helvetica Neue"/>
                <a:ea typeface="Helvetica Neue"/>
                <a:cs typeface="Helvetica Neue"/>
                <a:sym typeface="Helvetica Neue"/>
              </a:rPr>
              <a:t>Pseudotime</a:t>
            </a:r>
            <a:r>
              <a:t> </a:t>
            </a:r>
          </a:p>
          <a:p>
            <a:pPr>
              <a:defRPr b="0" i="1" sz="2000">
                <a:latin typeface="+mn-lt"/>
                <a:ea typeface="+mn-ea"/>
                <a:cs typeface="+mn-cs"/>
                <a:sym typeface="Helvetica Neue Medium"/>
              </a:defRPr>
            </a:pPr>
            <a:r>
              <a:t>(percent differentiated)</a:t>
            </a:r>
          </a:p>
        </p:txBody>
      </p:sp>
      <p:pic>
        <p:nvPicPr>
          <p:cNvPr id="1097" name="Image" descr="Image"/>
          <p:cNvPicPr>
            <a:picLocks noChangeAspect="1"/>
          </p:cNvPicPr>
          <p:nvPr/>
        </p:nvPicPr>
        <p:blipFill>
          <a:blip r:embed="rId15">
            <a:extLst/>
          </a:blip>
          <a:srcRect l="0" t="16900" r="70416" b="71104"/>
          <a:stretch>
            <a:fillRect/>
          </a:stretch>
        </p:blipFill>
        <p:spPr>
          <a:xfrm rot="16200000">
            <a:off x="7037147" y="6673849"/>
            <a:ext cx="1380282" cy="364416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101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10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150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105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103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10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06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7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08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09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10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11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146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130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117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11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1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1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1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1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123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11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1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2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2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2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129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12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2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2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2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2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131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2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4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5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0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1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2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3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4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5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47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149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164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151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163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152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154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156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157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158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162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159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160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161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165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166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1167" name="Single-Cell RNA-Seq (Tang et al. 2009)"/>
          <p:cNvSpPr txBox="1"/>
          <p:nvPr/>
        </p:nvSpPr>
        <p:spPr>
          <a:xfrm>
            <a:off x="751005" y="4457699"/>
            <a:ext cx="9261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Single-Cell</a:t>
            </a:r>
            <a:r>
              <a:t> RNA-Seq </a:t>
            </a:r>
            <a:r>
              <a:rPr sz="2400"/>
              <a:t>(Tang </a:t>
            </a:r>
            <a:r>
              <a:rPr i="1" sz="2400"/>
              <a:t>et al</a:t>
            </a:r>
            <a:r>
              <a:rPr sz="2400"/>
              <a:t>. 2009)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170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17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219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174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172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17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75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77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78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79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180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215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199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186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18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8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8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8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8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192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18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8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8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9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9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198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19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9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9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9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19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200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1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2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4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5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9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0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1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2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3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4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16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218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233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220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232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221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223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225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226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227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231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228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229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230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234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235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1236" name="Single-Cell RNA-Seq (Tang et al. 2009)"/>
          <p:cNvSpPr txBox="1"/>
          <p:nvPr/>
        </p:nvSpPr>
        <p:spPr>
          <a:xfrm>
            <a:off x="751005" y="4457699"/>
            <a:ext cx="9261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Single-Cell</a:t>
            </a:r>
            <a:r>
              <a:t> RNA-Seq </a:t>
            </a:r>
            <a:r>
              <a:rPr sz="2400"/>
              <a:t>(Tang </a:t>
            </a:r>
            <a:r>
              <a:rPr i="1" sz="2400"/>
              <a:t>et al</a:t>
            </a:r>
            <a:r>
              <a:rPr sz="2400"/>
              <a:t>. 2009)</a:t>
            </a:r>
          </a:p>
        </p:txBody>
      </p:sp>
      <p:pic>
        <p:nvPicPr>
          <p:cNvPr id="1237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83328" y="7607300"/>
            <a:ext cx="1220072" cy="1041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42" name="Group"/>
          <p:cNvGrpSpPr/>
          <p:nvPr/>
        </p:nvGrpSpPr>
        <p:grpSpPr>
          <a:xfrm>
            <a:off x="1003406" y="5330922"/>
            <a:ext cx="865399" cy="1294726"/>
            <a:chOff x="-90" y="0"/>
            <a:chExt cx="865398" cy="1294724"/>
          </a:xfrm>
        </p:grpSpPr>
        <p:grpSp>
          <p:nvGrpSpPr>
            <p:cNvPr id="1240" name="Group"/>
            <p:cNvGrpSpPr/>
            <p:nvPr/>
          </p:nvGrpSpPr>
          <p:grpSpPr>
            <a:xfrm>
              <a:off x="-91" y="-1"/>
              <a:ext cx="865399" cy="1294726"/>
              <a:chOff x="-90" y="0"/>
              <a:chExt cx="865398" cy="1294724"/>
            </a:xfrm>
          </p:grpSpPr>
          <p:sp>
            <p:nvSpPr>
              <p:cNvPr id="1238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23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41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22" t="6264" r="4192" b="5795"/>
            <a:stretch>
              <a:fillRect/>
            </a:stretch>
          </p:blipFill>
          <p:spPr>
            <a:xfrm>
              <a:off x="258003" y="832041"/>
              <a:ext cx="349187" cy="32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530" fill="norm" stroke="1" extrusionOk="0">
                  <a:moveTo>
                    <a:pt x="9551" y="51"/>
                  </a:moveTo>
                  <a:cubicBezTo>
                    <a:pt x="8284" y="240"/>
                    <a:pt x="7513" y="591"/>
                    <a:pt x="6088" y="1611"/>
                  </a:cubicBezTo>
                  <a:cubicBezTo>
                    <a:pt x="5424" y="2086"/>
                    <a:pt x="4644" y="2611"/>
                    <a:pt x="4333" y="2780"/>
                  </a:cubicBezTo>
                  <a:cubicBezTo>
                    <a:pt x="1408" y="4364"/>
                    <a:pt x="-402" y="7858"/>
                    <a:pt x="76" y="11017"/>
                  </a:cubicBezTo>
                  <a:cubicBezTo>
                    <a:pt x="436" y="13390"/>
                    <a:pt x="1106" y="14924"/>
                    <a:pt x="2794" y="17306"/>
                  </a:cubicBezTo>
                  <a:cubicBezTo>
                    <a:pt x="4152" y="19222"/>
                    <a:pt x="4907" y="20038"/>
                    <a:pt x="5776" y="20528"/>
                  </a:cubicBezTo>
                  <a:cubicBezTo>
                    <a:pt x="6718" y="21060"/>
                    <a:pt x="8031" y="21415"/>
                    <a:pt x="9431" y="21515"/>
                  </a:cubicBezTo>
                  <a:cubicBezTo>
                    <a:pt x="10192" y="21570"/>
                    <a:pt x="12232" y="21460"/>
                    <a:pt x="12870" y="21333"/>
                  </a:cubicBezTo>
                  <a:cubicBezTo>
                    <a:pt x="13232" y="21261"/>
                    <a:pt x="13767" y="21173"/>
                    <a:pt x="13808" y="21177"/>
                  </a:cubicBezTo>
                  <a:cubicBezTo>
                    <a:pt x="13832" y="21180"/>
                    <a:pt x="14016" y="21124"/>
                    <a:pt x="14216" y="21048"/>
                  </a:cubicBezTo>
                  <a:cubicBezTo>
                    <a:pt x="14417" y="20971"/>
                    <a:pt x="14589" y="20914"/>
                    <a:pt x="14601" y="20918"/>
                  </a:cubicBezTo>
                  <a:cubicBezTo>
                    <a:pt x="14658" y="20935"/>
                    <a:pt x="15420" y="20683"/>
                    <a:pt x="15707" y="20554"/>
                  </a:cubicBezTo>
                  <a:cubicBezTo>
                    <a:pt x="15886" y="20473"/>
                    <a:pt x="16066" y="20396"/>
                    <a:pt x="16092" y="20398"/>
                  </a:cubicBezTo>
                  <a:cubicBezTo>
                    <a:pt x="16197" y="20407"/>
                    <a:pt x="18114" y="19317"/>
                    <a:pt x="18641" y="18943"/>
                  </a:cubicBezTo>
                  <a:cubicBezTo>
                    <a:pt x="20259" y="17795"/>
                    <a:pt x="21010" y="15802"/>
                    <a:pt x="21118" y="12420"/>
                  </a:cubicBezTo>
                  <a:cubicBezTo>
                    <a:pt x="21198" y="9927"/>
                    <a:pt x="21158" y="8126"/>
                    <a:pt x="20998" y="7483"/>
                  </a:cubicBezTo>
                  <a:cubicBezTo>
                    <a:pt x="20634" y="6020"/>
                    <a:pt x="19703" y="4395"/>
                    <a:pt x="18761" y="3585"/>
                  </a:cubicBezTo>
                  <a:cubicBezTo>
                    <a:pt x="18333" y="3217"/>
                    <a:pt x="17644" y="2755"/>
                    <a:pt x="17487" y="2728"/>
                  </a:cubicBezTo>
                  <a:cubicBezTo>
                    <a:pt x="17462" y="2724"/>
                    <a:pt x="17351" y="2661"/>
                    <a:pt x="17246" y="2598"/>
                  </a:cubicBezTo>
                  <a:cubicBezTo>
                    <a:pt x="17141" y="2535"/>
                    <a:pt x="16726" y="2364"/>
                    <a:pt x="16333" y="2208"/>
                  </a:cubicBezTo>
                  <a:cubicBezTo>
                    <a:pt x="15939" y="2053"/>
                    <a:pt x="15173" y="1636"/>
                    <a:pt x="14625" y="1299"/>
                  </a:cubicBezTo>
                  <a:cubicBezTo>
                    <a:pt x="14077" y="962"/>
                    <a:pt x="13639" y="714"/>
                    <a:pt x="13639" y="727"/>
                  </a:cubicBezTo>
                  <a:cubicBezTo>
                    <a:pt x="13639" y="740"/>
                    <a:pt x="13466" y="662"/>
                    <a:pt x="13254" y="545"/>
                  </a:cubicBezTo>
                  <a:cubicBezTo>
                    <a:pt x="13043" y="428"/>
                    <a:pt x="12870" y="359"/>
                    <a:pt x="12870" y="389"/>
                  </a:cubicBezTo>
                  <a:cubicBezTo>
                    <a:pt x="12870" y="419"/>
                    <a:pt x="12793" y="390"/>
                    <a:pt x="12701" y="337"/>
                  </a:cubicBezTo>
                  <a:cubicBezTo>
                    <a:pt x="12609" y="284"/>
                    <a:pt x="12436" y="208"/>
                    <a:pt x="12317" y="181"/>
                  </a:cubicBezTo>
                  <a:cubicBezTo>
                    <a:pt x="12197" y="154"/>
                    <a:pt x="11961" y="112"/>
                    <a:pt x="11812" y="77"/>
                  </a:cubicBezTo>
                  <a:cubicBezTo>
                    <a:pt x="11434" y="-10"/>
                    <a:pt x="10097" y="-30"/>
                    <a:pt x="9551" y="5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243" name="one cell"/>
          <p:cNvSpPr txBox="1"/>
          <p:nvPr/>
        </p:nvSpPr>
        <p:spPr>
          <a:xfrm>
            <a:off x="812064" y="6741770"/>
            <a:ext cx="1248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one cell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246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24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295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250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248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24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51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2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253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254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255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256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291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275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262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25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5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5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6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6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268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26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6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6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6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6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274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26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7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7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7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27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276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7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8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9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0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1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2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3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4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5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6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7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8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9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90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292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294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309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296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308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297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299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301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302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303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307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304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305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306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310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311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1312" name="Single-Cell RNA-Seq (Tang et al. 2009)"/>
          <p:cNvSpPr txBox="1"/>
          <p:nvPr/>
        </p:nvSpPr>
        <p:spPr>
          <a:xfrm>
            <a:off x="751005" y="4457699"/>
            <a:ext cx="9261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Single-Cell</a:t>
            </a:r>
            <a:r>
              <a:t> RNA-Seq </a:t>
            </a:r>
            <a:r>
              <a:rPr sz="2400"/>
              <a:t>(Tang </a:t>
            </a:r>
            <a:r>
              <a:rPr i="1" sz="2400"/>
              <a:t>et al</a:t>
            </a:r>
            <a:r>
              <a:rPr sz="2400"/>
              <a:t>. 2009)</a:t>
            </a:r>
          </a:p>
        </p:txBody>
      </p:sp>
      <p:pic>
        <p:nvPicPr>
          <p:cNvPr id="1313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83328" y="7607300"/>
            <a:ext cx="1220072" cy="1041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8" name="Group"/>
          <p:cNvGrpSpPr/>
          <p:nvPr/>
        </p:nvGrpSpPr>
        <p:grpSpPr>
          <a:xfrm>
            <a:off x="1003406" y="5330922"/>
            <a:ext cx="865399" cy="1294726"/>
            <a:chOff x="-90" y="0"/>
            <a:chExt cx="865398" cy="1294724"/>
          </a:xfrm>
        </p:grpSpPr>
        <p:grpSp>
          <p:nvGrpSpPr>
            <p:cNvPr id="1316" name="Group"/>
            <p:cNvGrpSpPr/>
            <p:nvPr/>
          </p:nvGrpSpPr>
          <p:grpSpPr>
            <a:xfrm>
              <a:off x="-91" y="-1"/>
              <a:ext cx="865399" cy="1294726"/>
              <a:chOff x="-90" y="0"/>
              <a:chExt cx="865398" cy="1294724"/>
            </a:xfrm>
          </p:grpSpPr>
          <p:sp>
            <p:nvSpPr>
              <p:cNvPr id="1314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31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17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22" t="6264" r="4192" b="5795"/>
            <a:stretch>
              <a:fillRect/>
            </a:stretch>
          </p:blipFill>
          <p:spPr>
            <a:xfrm>
              <a:off x="258003" y="832041"/>
              <a:ext cx="349187" cy="32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530" fill="norm" stroke="1" extrusionOk="0">
                  <a:moveTo>
                    <a:pt x="9551" y="51"/>
                  </a:moveTo>
                  <a:cubicBezTo>
                    <a:pt x="8284" y="240"/>
                    <a:pt x="7513" y="591"/>
                    <a:pt x="6088" y="1611"/>
                  </a:cubicBezTo>
                  <a:cubicBezTo>
                    <a:pt x="5424" y="2086"/>
                    <a:pt x="4644" y="2611"/>
                    <a:pt x="4333" y="2780"/>
                  </a:cubicBezTo>
                  <a:cubicBezTo>
                    <a:pt x="1408" y="4364"/>
                    <a:pt x="-402" y="7858"/>
                    <a:pt x="76" y="11017"/>
                  </a:cubicBezTo>
                  <a:cubicBezTo>
                    <a:pt x="436" y="13390"/>
                    <a:pt x="1106" y="14924"/>
                    <a:pt x="2794" y="17306"/>
                  </a:cubicBezTo>
                  <a:cubicBezTo>
                    <a:pt x="4152" y="19222"/>
                    <a:pt x="4907" y="20038"/>
                    <a:pt x="5776" y="20528"/>
                  </a:cubicBezTo>
                  <a:cubicBezTo>
                    <a:pt x="6718" y="21060"/>
                    <a:pt x="8031" y="21415"/>
                    <a:pt x="9431" y="21515"/>
                  </a:cubicBezTo>
                  <a:cubicBezTo>
                    <a:pt x="10192" y="21570"/>
                    <a:pt x="12232" y="21460"/>
                    <a:pt x="12870" y="21333"/>
                  </a:cubicBezTo>
                  <a:cubicBezTo>
                    <a:pt x="13232" y="21261"/>
                    <a:pt x="13767" y="21173"/>
                    <a:pt x="13808" y="21177"/>
                  </a:cubicBezTo>
                  <a:cubicBezTo>
                    <a:pt x="13832" y="21180"/>
                    <a:pt x="14016" y="21124"/>
                    <a:pt x="14216" y="21048"/>
                  </a:cubicBezTo>
                  <a:cubicBezTo>
                    <a:pt x="14417" y="20971"/>
                    <a:pt x="14589" y="20914"/>
                    <a:pt x="14601" y="20918"/>
                  </a:cubicBezTo>
                  <a:cubicBezTo>
                    <a:pt x="14658" y="20935"/>
                    <a:pt x="15420" y="20683"/>
                    <a:pt x="15707" y="20554"/>
                  </a:cubicBezTo>
                  <a:cubicBezTo>
                    <a:pt x="15886" y="20473"/>
                    <a:pt x="16066" y="20396"/>
                    <a:pt x="16092" y="20398"/>
                  </a:cubicBezTo>
                  <a:cubicBezTo>
                    <a:pt x="16197" y="20407"/>
                    <a:pt x="18114" y="19317"/>
                    <a:pt x="18641" y="18943"/>
                  </a:cubicBezTo>
                  <a:cubicBezTo>
                    <a:pt x="20259" y="17795"/>
                    <a:pt x="21010" y="15802"/>
                    <a:pt x="21118" y="12420"/>
                  </a:cubicBezTo>
                  <a:cubicBezTo>
                    <a:pt x="21198" y="9927"/>
                    <a:pt x="21158" y="8126"/>
                    <a:pt x="20998" y="7483"/>
                  </a:cubicBezTo>
                  <a:cubicBezTo>
                    <a:pt x="20634" y="6020"/>
                    <a:pt x="19703" y="4395"/>
                    <a:pt x="18761" y="3585"/>
                  </a:cubicBezTo>
                  <a:cubicBezTo>
                    <a:pt x="18333" y="3217"/>
                    <a:pt x="17644" y="2755"/>
                    <a:pt x="17487" y="2728"/>
                  </a:cubicBezTo>
                  <a:cubicBezTo>
                    <a:pt x="17462" y="2724"/>
                    <a:pt x="17351" y="2661"/>
                    <a:pt x="17246" y="2598"/>
                  </a:cubicBezTo>
                  <a:cubicBezTo>
                    <a:pt x="17141" y="2535"/>
                    <a:pt x="16726" y="2364"/>
                    <a:pt x="16333" y="2208"/>
                  </a:cubicBezTo>
                  <a:cubicBezTo>
                    <a:pt x="15939" y="2053"/>
                    <a:pt x="15173" y="1636"/>
                    <a:pt x="14625" y="1299"/>
                  </a:cubicBezTo>
                  <a:cubicBezTo>
                    <a:pt x="14077" y="962"/>
                    <a:pt x="13639" y="714"/>
                    <a:pt x="13639" y="727"/>
                  </a:cubicBezTo>
                  <a:cubicBezTo>
                    <a:pt x="13639" y="740"/>
                    <a:pt x="13466" y="662"/>
                    <a:pt x="13254" y="545"/>
                  </a:cubicBezTo>
                  <a:cubicBezTo>
                    <a:pt x="13043" y="428"/>
                    <a:pt x="12870" y="359"/>
                    <a:pt x="12870" y="389"/>
                  </a:cubicBezTo>
                  <a:cubicBezTo>
                    <a:pt x="12870" y="419"/>
                    <a:pt x="12793" y="390"/>
                    <a:pt x="12701" y="337"/>
                  </a:cubicBezTo>
                  <a:cubicBezTo>
                    <a:pt x="12609" y="284"/>
                    <a:pt x="12436" y="208"/>
                    <a:pt x="12317" y="181"/>
                  </a:cubicBezTo>
                  <a:cubicBezTo>
                    <a:pt x="12197" y="154"/>
                    <a:pt x="11961" y="112"/>
                    <a:pt x="11812" y="77"/>
                  </a:cubicBezTo>
                  <a:cubicBezTo>
                    <a:pt x="11434" y="-10"/>
                    <a:pt x="10097" y="-30"/>
                    <a:pt x="9551" y="5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319" name="one cell"/>
          <p:cNvSpPr txBox="1"/>
          <p:nvPr/>
        </p:nvSpPr>
        <p:spPr>
          <a:xfrm>
            <a:off x="812064" y="6741770"/>
            <a:ext cx="1248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one cell</a:t>
            </a:r>
          </a:p>
        </p:txBody>
      </p:sp>
      <p:sp>
        <p:nvSpPr>
          <p:cNvPr id="1320" name="chemistry challenge: small amount of starting material"/>
          <p:cNvSpPr txBox="1"/>
          <p:nvPr/>
        </p:nvSpPr>
        <p:spPr>
          <a:xfrm>
            <a:off x="2821105" y="5450569"/>
            <a:ext cx="4116108" cy="71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chemistry challenge</a:t>
            </a:r>
            <a:r>
              <a:t>: small amount of starting material </a:t>
            </a:r>
          </a:p>
        </p:txBody>
      </p:sp>
      <p:grpSp>
        <p:nvGrpSpPr>
          <p:cNvPr id="1327" name="Group"/>
          <p:cNvGrpSpPr/>
          <p:nvPr/>
        </p:nvGrpSpPr>
        <p:grpSpPr>
          <a:xfrm>
            <a:off x="3960200" y="6251877"/>
            <a:ext cx="1221760" cy="480575"/>
            <a:chOff x="4770" y="0"/>
            <a:chExt cx="1221759" cy="480574"/>
          </a:xfrm>
        </p:grpSpPr>
        <p:pic>
          <p:nvPicPr>
            <p:cNvPr id="1321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084" r="0" b="11966"/>
            <a:stretch>
              <a:fillRect/>
            </a:stretch>
          </p:blipFill>
          <p:spPr>
            <a:xfrm flipH="1">
              <a:off x="4770" y="333340"/>
              <a:ext cx="1147031" cy="12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2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3" r="34195" b="12036"/>
            <a:stretch>
              <a:fillRect/>
            </a:stretch>
          </p:blipFill>
          <p:spPr>
            <a:xfrm flipH="1">
              <a:off x="90229" y="153383"/>
              <a:ext cx="754804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3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4" r="59366" b="12036"/>
            <a:stretch>
              <a:fillRect/>
            </a:stretch>
          </p:blipFill>
          <p:spPr>
            <a:xfrm flipH="1">
              <a:off x="631589" y="0"/>
              <a:ext cx="466078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4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054314" y="42115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25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821444" y="196598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2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106838" y="367834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330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33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379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334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332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33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35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37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38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39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340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375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359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346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34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4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4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4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4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352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34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4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4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5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5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358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35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5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5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5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35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360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1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2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4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5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9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0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1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2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3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4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76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378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393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380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392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381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383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385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386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387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391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388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389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390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394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395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1396" name="Single-Cell RNA-Seq (Tang et al. 2009)"/>
          <p:cNvSpPr txBox="1"/>
          <p:nvPr/>
        </p:nvSpPr>
        <p:spPr>
          <a:xfrm>
            <a:off x="751005" y="4457699"/>
            <a:ext cx="9261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Single-Cell</a:t>
            </a:r>
            <a:r>
              <a:t> RNA-Seq </a:t>
            </a:r>
            <a:r>
              <a:rPr sz="2400"/>
              <a:t>(Tang </a:t>
            </a:r>
            <a:r>
              <a:rPr i="1" sz="2400"/>
              <a:t>et al</a:t>
            </a:r>
            <a:r>
              <a:rPr sz="2400"/>
              <a:t>. 2009)</a:t>
            </a:r>
          </a:p>
        </p:txBody>
      </p:sp>
      <p:pic>
        <p:nvPicPr>
          <p:cNvPr id="1397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83328" y="7607300"/>
            <a:ext cx="1220072" cy="1041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2" name="Group"/>
          <p:cNvGrpSpPr/>
          <p:nvPr/>
        </p:nvGrpSpPr>
        <p:grpSpPr>
          <a:xfrm>
            <a:off x="1003406" y="5330922"/>
            <a:ext cx="865399" cy="1294726"/>
            <a:chOff x="-90" y="0"/>
            <a:chExt cx="865398" cy="1294724"/>
          </a:xfrm>
        </p:grpSpPr>
        <p:grpSp>
          <p:nvGrpSpPr>
            <p:cNvPr id="1400" name="Group"/>
            <p:cNvGrpSpPr/>
            <p:nvPr/>
          </p:nvGrpSpPr>
          <p:grpSpPr>
            <a:xfrm>
              <a:off x="-91" y="-1"/>
              <a:ext cx="865399" cy="1294726"/>
              <a:chOff x="-90" y="0"/>
              <a:chExt cx="865398" cy="1294724"/>
            </a:xfrm>
          </p:grpSpPr>
          <p:sp>
            <p:nvSpPr>
              <p:cNvPr id="1398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39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01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22" t="6264" r="4192" b="5795"/>
            <a:stretch>
              <a:fillRect/>
            </a:stretch>
          </p:blipFill>
          <p:spPr>
            <a:xfrm>
              <a:off x="258003" y="832041"/>
              <a:ext cx="349187" cy="32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530" fill="norm" stroke="1" extrusionOk="0">
                  <a:moveTo>
                    <a:pt x="9551" y="51"/>
                  </a:moveTo>
                  <a:cubicBezTo>
                    <a:pt x="8284" y="240"/>
                    <a:pt x="7513" y="591"/>
                    <a:pt x="6088" y="1611"/>
                  </a:cubicBezTo>
                  <a:cubicBezTo>
                    <a:pt x="5424" y="2086"/>
                    <a:pt x="4644" y="2611"/>
                    <a:pt x="4333" y="2780"/>
                  </a:cubicBezTo>
                  <a:cubicBezTo>
                    <a:pt x="1408" y="4364"/>
                    <a:pt x="-402" y="7858"/>
                    <a:pt x="76" y="11017"/>
                  </a:cubicBezTo>
                  <a:cubicBezTo>
                    <a:pt x="436" y="13390"/>
                    <a:pt x="1106" y="14924"/>
                    <a:pt x="2794" y="17306"/>
                  </a:cubicBezTo>
                  <a:cubicBezTo>
                    <a:pt x="4152" y="19222"/>
                    <a:pt x="4907" y="20038"/>
                    <a:pt x="5776" y="20528"/>
                  </a:cubicBezTo>
                  <a:cubicBezTo>
                    <a:pt x="6718" y="21060"/>
                    <a:pt x="8031" y="21415"/>
                    <a:pt x="9431" y="21515"/>
                  </a:cubicBezTo>
                  <a:cubicBezTo>
                    <a:pt x="10192" y="21570"/>
                    <a:pt x="12232" y="21460"/>
                    <a:pt x="12870" y="21333"/>
                  </a:cubicBezTo>
                  <a:cubicBezTo>
                    <a:pt x="13232" y="21261"/>
                    <a:pt x="13767" y="21173"/>
                    <a:pt x="13808" y="21177"/>
                  </a:cubicBezTo>
                  <a:cubicBezTo>
                    <a:pt x="13832" y="21180"/>
                    <a:pt x="14016" y="21124"/>
                    <a:pt x="14216" y="21048"/>
                  </a:cubicBezTo>
                  <a:cubicBezTo>
                    <a:pt x="14417" y="20971"/>
                    <a:pt x="14589" y="20914"/>
                    <a:pt x="14601" y="20918"/>
                  </a:cubicBezTo>
                  <a:cubicBezTo>
                    <a:pt x="14658" y="20935"/>
                    <a:pt x="15420" y="20683"/>
                    <a:pt x="15707" y="20554"/>
                  </a:cubicBezTo>
                  <a:cubicBezTo>
                    <a:pt x="15886" y="20473"/>
                    <a:pt x="16066" y="20396"/>
                    <a:pt x="16092" y="20398"/>
                  </a:cubicBezTo>
                  <a:cubicBezTo>
                    <a:pt x="16197" y="20407"/>
                    <a:pt x="18114" y="19317"/>
                    <a:pt x="18641" y="18943"/>
                  </a:cubicBezTo>
                  <a:cubicBezTo>
                    <a:pt x="20259" y="17795"/>
                    <a:pt x="21010" y="15802"/>
                    <a:pt x="21118" y="12420"/>
                  </a:cubicBezTo>
                  <a:cubicBezTo>
                    <a:pt x="21198" y="9927"/>
                    <a:pt x="21158" y="8126"/>
                    <a:pt x="20998" y="7483"/>
                  </a:cubicBezTo>
                  <a:cubicBezTo>
                    <a:pt x="20634" y="6020"/>
                    <a:pt x="19703" y="4395"/>
                    <a:pt x="18761" y="3585"/>
                  </a:cubicBezTo>
                  <a:cubicBezTo>
                    <a:pt x="18333" y="3217"/>
                    <a:pt x="17644" y="2755"/>
                    <a:pt x="17487" y="2728"/>
                  </a:cubicBezTo>
                  <a:cubicBezTo>
                    <a:pt x="17462" y="2724"/>
                    <a:pt x="17351" y="2661"/>
                    <a:pt x="17246" y="2598"/>
                  </a:cubicBezTo>
                  <a:cubicBezTo>
                    <a:pt x="17141" y="2535"/>
                    <a:pt x="16726" y="2364"/>
                    <a:pt x="16333" y="2208"/>
                  </a:cubicBezTo>
                  <a:cubicBezTo>
                    <a:pt x="15939" y="2053"/>
                    <a:pt x="15173" y="1636"/>
                    <a:pt x="14625" y="1299"/>
                  </a:cubicBezTo>
                  <a:cubicBezTo>
                    <a:pt x="14077" y="962"/>
                    <a:pt x="13639" y="714"/>
                    <a:pt x="13639" y="727"/>
                  </a:cubicBezTo>
                  <a:cubicBezTo>
                    <a:pt x="13639" y="740"/>
                    <a:pt x="13466" y="662"/>
                    <a:pt x="13254" y="545"/>
                  </a:cubicBezTo>
                  <a:cubicBezTo>
                    <a:pt x="13043" y="428"/>
                    <a:pt x="12870" y="359"/>
                    <a:pt x="12870" y="389"/>
                  </a:cubicBezTo>
                  <a:cubicBezTo>
                    <a:pt x="12870" y="419"/>
                    <a:pt x="12793" y="390"/>
                    <a:pt x="12701" y="337"/>
                  </a:cubicBezTo>
                  <a:cubicBezTo>
                    <a:pt x="12609" y="284"/>
                    <a:pt x="12436" y="208"/>
                    <a:pt x="12317" y="181"/>
                  </a:cubicBezTo>
                  <a:cubicBezTo>
                    <a:pt x="12197" y="154"/>
                    <a:pt x="11961" y="112"/>
                    <a:pt x="11812" y="77"/>
                  </a:cubicBezTo>
                  <a:cubicBezTo>
                    <a:pt x="11434" y="-10"/>
                    <a:pt x="10097" y="-30"/>
                    <a:pt x="9551" y="5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403" name="one cell"/>
          <p:cNvSpPr txBox="1"/>
          <p:nvPr/>
        </p:nvSpPr>
        <p:spPr>
          <a:xfrm>
            <a:off x="812064" y="6741770"/>
            <a:ext cx="1248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one cell</a:t>
            </a:r>
          </a:p>
        </p:txBody>
      </p:sp>
      <p:grpSp>
        <p:nvGrpSpPr>
          <p:cNvPr id="1419" name="Group"/>
          <p:cNvGrpSpPr/>
          <p:nvPr/>
        </p:nvGrpSpPr>
        <p:grpSpPr>
          <a:xfrm>
            <a:off x="7889530" y="5492539"/>
            <a:ext cx="4678462" cy="1406411"/>
            <a:chOff x="0" y="0"/>
            <a:chExt cx="4678461" cy="1406409"/>
          </a:xfrm>
        </p:grpSpPr>
        <p:grpSp>
          <p:nvGrpSpPr>
            <p:cNvPr id="1417" name="Group"/>
            <p:cNvGrpSpPr/>
            <p:nvPr/>
          </p:nvGrpSpPr>
          <p:grpSpPr>
            <a:xfrm>
              <a:off x="0" y="0"/>
              <a:ext cx="4678462" cy="1406410"/>
              <a:chOff x="0" y="0"/>
              <a:chExt cx="4678461" cy="1406409"/>
            </a:xfrm>
          </p:grpSpPr>
          <p:sp>
            <p:nvSpPr>
              <p:cNvPr id="1404" name="Rectangle"/>
              <p:cNvSpPr/>
              <p:nvPr/>
            </p:nvSpPr>
            <p:spPr>
              <a:xfrm>
                <a:off x="0" y="0"/>
                <a:ext cx="4623674" cy="1379841"/>
              </a:xfrm>
              <a:prstGeom prst="rect">
                <a:avLst/>
              </a:prstGeom>
              <a:solidFill>
                <a:srgbClr val="D6D5D5">
                  <a:alpha val="39803"/>
                </a:srgbClr>
              </a:solidFill>
              <a:ln w="25400" cap="flat">
                <a:solidFill>
                  <a:srgbClr val="000000">
                    <a:alpha val="398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416" name="Group"/>
              <p:cNvGrpSpPr/>
              <p:nvPr/>
            </p:nvGrpSpPr>
            <p:grpSpPr>
              <a:xfrm>
                <a:off x="2336581" y="147838"/>
                <a:ext cx="2341881" cy="1258572"/>
                <a:chOff x="-12700" y="-12700"/>
                <a:chExt cx="2341879" cy="1258571"/>
              </a:xfrm>
            </p:grpSpPr>
            <p:pic>
              <p:nvPicPr>
                <p:cNvPr id="1405" name="Line" descr="Line"/>
                <p:cNvPicPr>
                  <a:picLocks noChangeAspect="0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-12700" y="924893"/>
                  <a:ext cx="2341880" cy="2540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407" name="Line" descr="Line"/>
                <p:cNvPicPr>
                  <a:picLocks noChangeAspect="0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 rot="16200000">
                  <a:off x="-418970" y="484912"/>
                  <a:ext cx="1020626" cy="2540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409" name="Rectangle"/>
                <p:cNvSpPr/>
                <p:nvPr/>
              </p:nvSpPr>
              <p:spPr>
                <a:xfrm>
                  <a:off x="384162" y="502212"/>
                  <a:ext cx="251083" cy="429619"/>
                </a:xfrm>
                <a:prstGeom prst="rect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410" name="Rectangle"/>
                <p:cNvSpPr/>
                <p:nvPr/>
              </p:nvSpPr>
              <p:spPr>
                <a:xfrm>
                  <a:off x="932221" y="180914"/>
                  <a:ext cx="251083" cy="750917"/>
                </a:xfrm>
                <a:prstGeom prst="rect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411" name="Rectangle"/>
                <p:cNvSpPr/>
                <p:nvPr/>
              </p:nvSpPr>
              <p:spPr>
                <a:xfrm>
                  <a:off x="1480280" y="764573"/>
                  <a:ext cx="251083" cy="167258"/>
                </a:xfrm>
                <a:prstGeom prst="rect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415" name="Group"/>
                <p:cNvGrpSpPr/>
                <p:nvPr/>
              </p:nvGrpSpPr>
              <p:grpSpPr>
                <a:xfrm>
                  <a:off x="337612" y="872044"/>
                  <a:ext cx="1467703" cy="373828"/>
                  <a:chOff x="0" y="0"/>
                  <a:chExt cx="1467701" cy="373827"/>
                </a:xfrm>
              </p:grpSpPr>
              <p:sp>
                <p:nvSpPr>
                  <p:cNvPr id="1412" name="tx1"/>
                  <p:cNvSpPr txBox="1"/>
                  <p:nvPr/>
                </p:nvSpPr>
                <p:spPr>
                  <a:xfrm>
                    <a:off x="0" y="0"/>
                    <a:ext cx="398987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tx1</a:t>
                    </a:r>
                  </a:p>
                </p:txBody>
              </p:sp>
              <p:sp>
                <p:nvSpPr>
                  <p:cNvPr id="1413" name="tx2"/>
                  <p:cNvSpPr txBox="1"/>
                  <p:nvPr/>
                </p:nvSpPr>
                <p:spPr>
                  <a:xfrm>
                    <a:off x="520656" y="0"/>
                    <a:ext cx="398987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tx2</a:t>
                    </a:r>
                  </a:p>
                </p:txBody>
              </p:sp>
              <p:sp>
                <p:nvSpPr>
                  <p:cNvPr id="1414" name="tx3"/>
                  <p:cNvSpPr txBox="1"/>
                  <p:nvPr/>
                </p:nvSpPr>
                <p:spPr>
                  <a:xfrm>
                    <a:off x="1068714" y="0"/>
                    <a:ext cx="398988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tx3</a:t>
                    </a:r>
                  </a:p>
                </p:txBody>
              </p:sp>
            </p:grpSp>
          </p:grpSp>
        </p:grpSp>
        <p:sp>
          <p:nvSpPr>
            <p:cNvPr id="1418" name="Individual…"/>
            <p:cNvSpPr txBox="1"/>
            <p:nvPr/>
          </p:nvSpPr>
          <p:spPr>
            <a:xfrm>
              <a:off x="328171" y="247627"/>
              <a:ext cx="1620019" cy="911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rPr b="1"/>
                <a:t>Individual</a:t>
              </a:r>
              <a:endParaRPr b="1"/>
            </a:p>
            <a:p>
              <a:pPr>
                <a:defRPr b="0"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rPr b="1"/>
                <a:t>Cell</a:t>
              </a:r>
            </a:p>
          </p:txBody>
        </p:sp>
      </p:grpSp>
      <p:sp>
        <p:nvSpPr>
          <p:cNvPr id="1420" name="chemistry challenge: small amount of starting material"/>
          <p:cNvSpPr txBox="1"/>
          <p:nvPr/>
        </p:nvSpPr>
        <p:spPr>
          <a:xfrm>
            <a:off x="2821105" y="5450569"/>
            <a:ext cx="4116108" cy="71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chemistry challenge</a:t>
            </a:r>
            <a:r>
              <a:t>: small amount of starting material </a:t>
            </a:r>
          </a:p>
        </p:txBody>
      </p:sp>
      <p:grpSp>
        <p:nvGrpSpPr>
          <p:cNvPr id="1427" name="Group"/>
          <p:cNvGrpSpPr/>
          <p:nvPr/>
        </p:nvGrpSpPr>
        <p:grpSpPr>
          <a:xfrm>
            <a:off x="3960200" y="6251877"/>
            <a:ext cx="1221760" cy="480575"/>
            <a:chOff x="4770" y="0"/>
            <a:chExt cx="1221759" cy="480574"/>
          </a:xfrm>
        </p:grpSpPr>
        <p:pic>
          <p:nvPicPr>
            <p:cNvPr id="1421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084" r="0" b="11966"/>
            <a:stretch>
              <a:fillRect/>
            </a:stretch>
          </p:blipFill>
          <p:spPr>
            <a:xfrm flipH="1">
              <a:off x="4770" y="333340"/>
              <a:ext cx="1147031" cy="12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2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3" r="34195" b="12036"/>
            <a:stretch>
              <a:fillRect/>
            </a:stretch>
          </p:blipFill>
          <p:spPr>
            <a:xfrm flipH="1">
              <a:off x="90229" y="153383"/>
              <a:ext cx="754804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3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4" r="59366" b="12036"/>
            <a:stretch>
              <a:fillRect/>
            </a:stretch>
          </p:blipFill>
          <p:spPr>
            <a:xfrm flipH="1">
              <a:off x="631589" y="0"/>
              <a:ext cx="466078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4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054314" y="42115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25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821444" y="196598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2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106838" y="367834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428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flipH="1" rot="2267117">
            <a:off x="6873278" y="6010390"/>
            <a:ext cx="446756" cy="35365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432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43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481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436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434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43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37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8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39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40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41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42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477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461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448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44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4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4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4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4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454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44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5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5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5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5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460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45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5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5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5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45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462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4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5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0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1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2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3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4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5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6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78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480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495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482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494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483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485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487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8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9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493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490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491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492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496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497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1498" name="Single-Cell RNA-Seq (Tang et al. 2009)"/>
          <p:cNvSpPr txBox="1"/>
          <p:nvPr/>
        </p:nvSpPr>
        <p:spPr>
          <a:xfrm>
            <a:off x="751005" y="4457699"/>
            <a:ext cx="9261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Single-Cell</a:t>
            </a:r>
            <a:r>
              <a:t> RNA-Seq </a:t>
            </a:r>
            <a:r>
              <a:rPr sz="2400"/>
              <a:t>(Tang </a:t>
            </a:r>
            <a:r>
              <a:rPr i="1" sz="2400"/>
              <a:t>et al</a:t>
            </a:r>
            <a:r>
              <a:rPr sz="2400"/>
              <a:t>. 2009)</a:t>
            </a:r>
          </a:p>
        </p:txBody>
      </p:sp>
      <p:pic>
        <p:nvPicPr>
          <p:cNvPr id="1499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83328" y="7607300"/>
            <a:ext cx="1220072" cy="1041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4" name="Group"/>
          <p:cNvGrpSpPr/>
          <p:nvPr/>
        </p:nvGrpSpPr>
        <p:grpSpPr>
          <a:xfrm>
            <a:off x="1003406" y="5330922"/>
            <a:ext cx="865399" cy="1294726"/>
            <a:chOff x="-90" y="0"/>
            <a:chExt cx="865398" cy="1294724"/>
          </a:xfrm>
        </p:grpSpPr>
        <p:grpSp>
          <p:nvGrpSpPr>
            <p:cNvPr id="1502" name="Group"/>
            <p:cNvGrpSpPr/>
            <p:nvPr/>
          </p:nvGrpSpPr>
          <p:grpSpPr>
            <a:xfrm>
              <a:off x="-91" y="-1"/>
              <a:ext cx="865399" cy="1294726"/>
              <a:chOff x="-90" y="0"/>
              <a:chExt cx="865398" cy="1294724"/>
            </a:xfrm>
          </p:grpSpPr>
          <p:sp>
            <p:nvSpPr>
              <p:cNvPr id="1500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50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03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22" t="6264" r="4192" b="5795"/>
            <a:stretch>
              <a:fillRect/>
            </a:stretch>
          </p:blipFill>
          <p:spPr>
            <a:xfrm>
              <a:off x="258003" y="832041"/>
              <a:ext cx="349187" cy="32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530" fill="norm" stroke="1" extrusionOk="0">
                  <a:moveTo>
                    <a:pt x="9551" y="51"/>
                  </a:moveTo>
                  <a:cubicBezTo>
                    <a:pt x="8284" y="240"/>
                    <a:pt x="7513" y="591"/>
                    <a:pt x="6088" y="1611"/>
                  </a:cubicBezTo>
                  <a:cubicBezTo>
                    <a:pt x="5424" y="2086"/>
                    <a:pt x="4644" y="2611"/>
                    <a:pt x="4333" y="2780"/>
                  </a:cubicBezTo>
                  <a:cubicBezTo>
                    <a:pt x="1408" y="4364"/>
                    <a:pt x="-402" y="7858"/>
                    <a:pt x="76" y="11017"/>
                  </a:cubicBezTo>
                  <a:cubicBezTo>
                    <a:pt x="436" y="13390"/>
                    <a:pt x="1106" y="14924"/>
                    <a:pt x="2794" y="17306"/>
                  </a:cubicBezTo>
                  <a:cubicBezTo>
                    <a:pt x="4152" y="19222"/>
                    <a:pt x="4907" y="20038"/>
                    <a:pt x="5776" y="20528"/>
                  </a:cubicBezTo>
                  <a:cubicBezTo>
                    <a:pt x="6718" y="21060"/>
                    <a:pt x="8031" y="21415"/>
                    <a:pt x="9431" y="21515"/>
                  </a:cubicBezTo>
                  <a:cubicBezTo>
                    <a:pt x="10192" y="21570"/>
                    <a:pt x="12232" y="21460"/>
                    <a:pt x="12870" y="21333"/>
                  </a:cubicBezTo>
                  <a:cubicBezTo>
                    <a:pt x="13232" y="21261"/>
                    <a:pt x="13767" y="21173"/>
                    <a:pt x="13808" y="21177"/>
                  </a:cubicBezTo>
                  <a:cubicBezTo>
                    <a:pt x="13832" y="21180"/>
                    <a:pt x="14016" y="21124"/>
                    <a:pt x="14216" y="21048"/>
                  </a:cubicBezTo>
                  <a:cubicBezTo>
                    <a:pt x="14417" y="20971"/>
                    <a:pt x="14589" y="20914"/>
                    <a:pt x="14601" y="20918"/>
                  </a:cubicBezTo>
                  <a:cubicBezTo>
                    <a:pt x="14658" y="20935"/>
                    <a:pt x="15420" y="20683"/>
                    <a:pt x="15707" y="20554"/>
                  </a:cubicBezTo>
                  <a:cubicBezTo>
                    <a:pt x="15886" y="20473"/>
                    <a:pt x="16066" y="20396"/>
                    <a:pt x="16092" y="20398"/>
                  </a:cubicBezTo>
                  <a:cubicBezTo>
                    <a:pt x="16197" y="20407"/>
                    <a:pt x="18114" y="19317"/>
                    <a:pt x="18641" y="18943"/>
                  </a:cubicBezTo>
                  <a:cubicBezTo>
                    <a:pt x="20259" y="17795"/>
                    <a:pt x="21010" y="15802"/>
                    <a:pt x="21118" y="12420"/>
                  </a:cubicBezTo>
                  <a:cubicBezTo>
                    <a:pt x="21198" y="9927"/>
                    <a:pt x="21158" y="8126"/>
                    <a:pt x="20998" y="7483"/>
                  </a:cubicBezTo>
                  <a:cubicBezTo>
                    <a:pt x="20634" y="6020"/>
                    <a:pt x="19703" y="4395"/>
                    <a:pt x="18761" y="3585"/>
                  </a:cubicBezTo>
                  <a:cubicBezTo>
                    <a:pt x="18333" y="3217"/>
                    <a:pt x="17644" y="2755"/>
                    <a:pt x="17487" y="2728"/>
                  </a:cubicBezTo>
                  <a:cubicBezTo>
                    <a:pt x="17462" y="2724"/>
                    <a:pt x="17351" y="2661"/>
                    <a:pt x="17246" y="2598"/>
                  </a:cubicBezTo>
                  <a:cubicBezTo>
                    <a:pt x="17141" y="2535"/>
                    <a:pt x="16726" y="2364"/>
                    <a:pt x="16333" y="2208"/>
                  </a:cubicBezTo>
                  <a:cubicBezTo>
                    <a:pt x="15939" y="2053"/>
                    <a:pt x="15173" y="1636"/>
                    <a:pt x="14625" y="1299"/>
                  </a:cubicBezTo>
                  <a:cubicBezTo>
                    <a:pt x="14077" y="962"/>
                    <a:pt x="13639" y="714"/>
                    <a:pt x="13639" y="727"/>
                  </a:cubicBezTo>
                  <a:cubicBezTo>
                    <a:pt x="13639" y="740"/>
                    <a:pt x="13466" y="662"/>
                    <a:pt x="13254" y="545"/>
                  </a:cubicBezTo>
                  <a:cubicBezTo>
                    <a:pt x="13043" y="428"/>
                    <a:pt x="12870" y="359"/>
                    <a:pt x="12870" y="389"/>
                  </a:cubicBezTo>
                  <a:cubicBezTo>
                    <a:pt x="12870" y="419"/>
                    <a:pt x="12793" y="390"/>
                    <a:pt x="12701" y="337"/>
                  </a:cubicBezTo>
                  <a:cubicBezTo>
                    <a:pt x="12609" y="284"/>
                    <a:pt x="12436" y="208"/>
                    <a:pt x="12317" y="181"/>
                  </a:cubicBezTo>
                  <a:cubicBezTo>
                    <a:pt x="12197" y="154"/>
                    <a:pt x="11961" y="112"/>
                    <a:pt x="11812" y="77"/>
                  </a:cubicBezTo>
                  <a:cubicBezTo>
                    <a:pt x="11434" y="-10"/>
                    <a:pt x="10097" y="-30"/>
                    <a:pt x="9551" y="5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505" name="one cell"/>
          <p:cNvSpPr txBox="1"/>
          <p:nvPr/>
        </p:nvSpPr>
        <p:spPr>
          <a:xfrm>
            <a:off x="812064" y="6741770"/>
            <a:ext cx="1248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one cell</a:t>
            </a:r>
          </a:p>
        </p:txBody>
      </p:sp>
      <p:grpSp>
        <p:nvGrpSpPr>
          <p:cNvPr id="1521" name="Group"/>
          <p:cNvGrpSpPr/>
          <p:nvPr/>
        </p:nvGrpSpPr>
        <p:grpSpPr>
          <a:xfrm>
            <a:off x="7889530" y="5492539"/>
            <a:ext cx="4678462" cy="1406411"/>
            <a:chOff x="0" y="0"/>
            <a:chExt cx="4678461" cy="1406409"/>
          </a:xfrm>
        </p:grpSpPr>
        <p:grpSp>
          <p:nvGrpSpPr>
            <p:cNvPr id="1519" name="Group"/>
            <p:cNvGrpSpPr/>
            <p:nvPr/>
          </p:nvGrpSpPr>
          <p:grpSpPr>
            <a:xfrm>
              <a:off x="0" y="0"/>
              <a:ext cx="4678462" cy="1406410"/>
              <a:chOff x="0" y="0"/>
              <a:chExt cx="4678461" cy="1406409"/>
            </a:xfrm>
          </p:grpSpPr>
          <p:sp>
            <p:nvSpPr>
              <p:cNvPr id="1506" name="Rectangle"/>
              <p:cNvSpPr/>
              <p:nvPr/>
            </p:nvSpPr>
            <p:spPr>
              <a:xfrm>
                <a:off x="0" y="0"/>
                <a:ext cx="4623674" cy="1379841"/>
              </a:xfrm>
              <a:prstGeom prst="rect">
                <a:avLst/>
              </a:prstGeom>
              <a:solidFill>
                <a:srgbClr val="D6D5D5">
                  <a:alpha val="39803"/>
                </a:srgbClr>
              </a:solidFill>
              <a:ln w="25400" cap="flat">
                <a:solidFill>
                  <a:srgbClr val="000000">
                    <a:alpha val="398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518" name="Group"/>
              <p:cNvGrpSpPr/>
              <p:nvPr/>
            </p:nvGrpSpPr>
            <p:grpSpPr>
              <a:xfrm>
                <a:off x="2336581" y="147838"/>
                <a:ext cx="2341881" cy="1258572"/>
                <a:chOff x="-12700" y="-12700"/>
                <a:chExt cx="2341879" cy="1258571"/>
              </a:xfrm>
            </p:grpSpPr>
            <p:pic>
              <p:nvPicPr>
                <p:cNvPr id="1507" name="Line" descr="Line"/>
                <p:cNvPicPr>
                  <a:picLocks noChangeAspect="0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-12700" y="924893"/>
                  <a:ext cx="2341880" cy="2540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509" name="Line" descr="Line"/>
                <p:cNvPicPr>
                  <a:picLocks noChangeAspect="0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 rot="16200000">
                  <a:off x="-418970" y="484912"/>
                  <a:ext cx="1020626" cy="2540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511" name="Rectangle"/>
                <p:cNvSpPr/>
                <p:nvPr/>
              </p:nvSpPr>
              <p:spPr>
                <a:xfrm>
                  <a:off x="384162" y="502212"/>
                  <a:ext cx="251083" cy="429619"/>
                </a:xfrm>
                <a:prstGeom prst="rect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12" name="Rectangle"/>
                <p:cNvSpPr/>
                <p:nvPr/>
              </p:nvSpPr>
              <p:spPr>
                <a:xfrm>
                  <a:off x="932221" y="180914"/>
                  <a:ext cx="251083" cy="750917"/>
                </a:xfrm>
                <a:prstGeom prst="rect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13" name="Rectangle"/>
                <p:cNvSpPr/>
                <p:nvPr/>
              </p:nvSpPr>
              <p:spPr>
                <a:xfrm>
                  <a:off x="1480280" y="764573"/>
                  <a:ext cx="251083" cy="167258"/>
                </a:xfrm>
                <a:prstGeom prst="rect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517" name="Group"/>
                <p:cNvGrpSpPr/>
                <p:nvPr/>
              </p:nvGrpSpPr>
              <p:grpSpPr>
                <a:xfrm>
                  <a:off x="337612" y="872044"/>
                  <a:ext cx="1467703" cy="373828"/>
                  <a:chOff x="0" y="0"/>
                  <a:chExt cx="1467701" cy="373827"/>
                </a:xfrm>
              </p:grpSpPr>
              <p:sp>
                <p:nvSpPr>
                  <p:cNvPr id="1514" name="tx1"/>
                  <p:cNvSpPr txBox="1"/>
                  <p:nvPr/>
                </p:nvSpPr>
                <p:spPr>
                  <a:xfrm>
                    <a:off x="0" y="0"/>
                    <a:ext cx="398987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tx1</a:t>
                    </a:r>
                  </a:p>
                </p:txBody>
              </p:sp>
              <p:sp>
                <p:nvSpPr>
                  <p:cNvPr id="1515" name="tx2"/>
                  <p:cNvSpPr txBox="1"/>
                  <p:nvPr/>
                </p:nvSpPr>
                <p:spPr>
                  <a:xfrm>
                    <a:off x="520656" y="0"/>
                    <a:ext cx="398987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tx2</a:t>
                    </a:r>
                  </a:p>
                </p:txBody>
              </p:sp>
              <p:sp>
                <p:nvSpPr>
                  <p:cNvPr id="1516" name="tx3"/>
                  <p:cNvSpPr txBox="1"/>
                  <p:nvPr/>
                </p:nvSpPr>
                <p:spPr>
                  <a:xfrm>
                    <a:off x="1068714" y="0"/>
                    <a:ext cx="398988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tx3</a:t>
                    </a:r>
                  </a:p>
                </p:txBody>
              </p:sp>
            </p:grpSp>
          </p:grpSp>
        </p:grpSp>
        <p:sp>
          <p:nvSpPr>
            <p:cNvPr id="1520" name="Individual…"/>
            <p:cNvSpPr txBox="1"/>
            <p:nvPr/>
          </p:nvSpPr>
          <p:spPr>
            <a:xfrm>
              <a:off x="328171" y="247627"/>
              <a:ext cx="1620019" cy="911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rPr b="1"/>
                <a:t>Individual</a:t>
              </a:r>
              <a:endParaRPr b="1"/>
            </a:p>
            <a:p>
              <a:pPr>
                <a:defRPr b="0"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rPr b="1"/>
                <a:t>Cell</a:t>
              </a:r>
            </a:p>
          </p:txBody>
        </p:sp>
      </p:grpSp>
      <p:sp>
        <p:nvSpPr>
          <p:cNvPr id="1522" name="chemistry challenge: small amount of starting material"/>
          <p:cNvSpPr txBox="1"/>
          <p:nvPr/>
        </p:nvSpPr>
        <p:spPr>
          <a:xfrm>
            <a:off x="2821105" y="5450569"/>
            <a:ext cx="4116108" cy="71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chemistry challenge</a:t>
            </a:r>
            <a:r>
              <a:t>: small amount of starting material </a:t>
            </a:r>
          </a:p>
        </p:txBody>
      </p:sp>
      <p:grpSp>
        <p:nvGrpSpPr>
          <p:cNvPr id="1529" name="Group"/>
          <p:cNvGrpSpPr/>
          <p:nvPr/>
        </p:nvGrpSpPr>
        <p:grpSpPr>
          <a:xfrm>
            <a:off x="3960200" y="6251877"/>
            <a:ext cx="1221760" cy="480575"/>
            <a:chOff x="4770" y="0"/>
            <a:chExt cx="1221759" cy="480574"/>
          </a:xfrm>
        </p:grpSpPr>
        <p:pic>
          <p:nvPicPr>
            <p:cNvPr id="1523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084" r="0" b="11966"/>
            <a:stretch>
              <a:fillRect/>
            </a:stretch>
          </p:blipFill>
          <p:spPr>
            <a:xfrm flipH="1">
              <a:off x="4770" y="333340"/>
              <a:ext cx="1147031" cy="12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4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3" r="34195" b="12036"/>
            <a:stretch>
              <a:fillRect/>
            </a:stretch>
          </p:blipFill>
          <p:spPr>
            <a:xfrm flipH="1">
              <a:off x="90229" y="153383"/>
              <a:ext cx="754804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5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4" r="59366" b="12036"/>
            <a:stretch>
              <a:fillRect/>
            </a:stretch>
          </p:blipFill>
          <p:spPr>
            <a:xfrm flipH="1">
              <a:off x="631589" y="0"/>
              <a:ext cx="466078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054314" y="42115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27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821444" y="196598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28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106838" y="367834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530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flipH="1" rot="2267117">
            <a:off x="6873278" y="6010390"/>
            <a:ext cx="446756" cy="353658"/>
          </a:xfrm>
          <a:prstGeom prst="rect">
            <a:avLst/>
          </a:prstGeom>
        </p:spPr>
      </p:pic>
      <p:sp>
        <p:nvSpPr>
          <p:cNvPr id="1532" name="one cell is (obviously) not enough"/>
          <p:cNvSpPr txBox="1"/>
          <p:nvPr/>
        </p:nvSpPr>
        <p:spPr>
          <a:xfrm>
            <a:off x="2821105" y="7645273"/>
            <a:ext cx="4519730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one cell is (obviously) not enough</a:t>
            </a:r>
            <a:r>
              <a:t> </a:t>
            </a:r>
          </a:p>
        </p:txBody>
      </p:sp>
      <p:pic>
        <p:nvPicPr>
          <p:cNvPr id="1533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0" t="0" r="0" b="12986"/>
          <a:stretch>
            <a:fillRect/>
          </a:stretch>
        </p:blipFill>
        <p:spPr>
          <a:xfrm>
            <a:off x="7820818" y="7066543"/>
            <a:ext cx="4015582" cy="2140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414"/>
                </a:lnTo>
                <a:lnTo>
                  <a:pt x="0" y="21600"/>
                </a:lnTo>
                <a:lnTo>
                  <a:pt x="21572" y="21600"/>
                </a:lnTo>
                <a:lnTo>
                  <a:pt x="21562" y="20483"/>
                </a:lnTo>
                <a:lnTo>
                  <a:pt x="21220" y="20371"/>
                </a:lnTo>
                <a:cubicBezTo>
                  <a:pt x="20587" y="20169"/>
                  <a:pt x="19863" y="19558"/>
                  <a:pt x="19519" y="18937"/>
                </a:cubicBezTo>
                <a:cubicBezTo>
                  <a:pt x="19170" y="18307"/>
                  <a:pt x="18676" y="16739"/>
                  <a:pt x="18287" y="15017"/>
                </a:cubicBezTo>
                <a:cubicBezTo>
                  <a:pt x="17411" y="11140"/>
                  <a:pt x="16980" y="9987"/>
                  <a:pt x="16395" y="9987"/>
                </a:cubicBezTo>
                <a:cubicBezTo>
                  <a:pt x="16130" y="9987"/>
                  <a:pt x="16037" y="10070"/>
                  <a:pt x="15808" y="10520"/>
                </a:cubicBezTo>
                <a:cubicBezTo>
                  <a:pt x="15534" y="11059"/>
                  <a:pt x="14982" y="12536"/>
                  <a:pt x="14982" y="12730"/>
                </a:cubicBezTo>
                <a:cubicBezTo>
                  <a:pt x="14982" y="12973"/>
                  <a:pt x="14305" y="14683"/>
                  <a:pt x="13917" y="15421"/>
                </a:cubicBezTo>
                <a:cubicBezTo>
                  <a:pt x="13376" y="16451"/>
                  <a:pt x="12917" y="16840"/>
                  <a:pt x="12121" y="16939"/>
                </a:cubicBezTo>
                <a:cubicBezTo>
                  <a:pt x="11567" y="17008"/>
                  <a:pt x="11460" y="16978"/>
                  <a:pt x="11069" y="16642"/>
                </a:cubicBezTo>
                <a:cubicBezTo>
                  <a:pt x="10455" y="16116"/>
                  <a:pt x="9946" y="15079"/>
                  <a:pt x="9303" y="13051"/>
                </a:cubicBezTo>
                <a:cubicBezTo>
                  <a:pt x="9254" y="12895"/>
                  <a:pt x="8952" y="11805"/>
                  <a:pt x="8631" y="10628"/>
                </a:cubicBezTo>
                <a:cubicBezTo>
                  <a:pt x="7667" y="7093"/>
                  <a:pt x="7333" y="6179"/>
                  <a:pt x="6782" y="5538"/>
                </a:cubicBezTo>
                <a:cubicBezTo>
                  <a:pt x="6607" y="5335"/>
                  <a:pt x="6555" y="5200"/>
                  <a:pt x="6609" y="5098"/>
                </a:cubicBezTo>
                <a:cubicBezTo>
                  <a:pt x="6663" y="4998"/>
                  <a:pt x="9127" y="4922"/>
                  <a:pt x="14143" y="4877"/>
                </a:cubicBezTo>
                <a:lnTo>
                  <a:pt x="21600" y="4809"/>
                </a:lnTo>
                <a:lnTo>
                  <a:pt x="21600" y="240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722" y="4921"/>
                </a:moveTo>
                <a:lnTo>
                  <a:pt x="3119" y="4966"/>
                </a:lnTo>
                <a:cubicBezTo>
                  <a:pt x="4437" y="4991"/>
                  <a:pt x="5542" y="5064"/>
                  <a:pt x="5576" y="5126"/>
                </a:cubicBezTo>
                <a:cubicBezTo>
                  <a:pt x="5610" y="5187"/>
                  <a:pt x="5470" y="5441"/>
                  <a:pt x="5267" y="5686"/>
                </a:cubicBezTo>
                <a:cubicBezTo>
                  <a:pt x="5063" y="5931"/>
                  <a:pt x="4826" y="6273"/>
                  <a:pt x="4739" y="6451"/>
                </a:cubicBezTo>
                <a:cubicBezTo>
                  <a:pt x="4330" y="7292"/>
                  <a:pt x="3668" y="9425"/>
                  <a:pt x="3332" y="10984"/>
                </a:cubicBezTo>
                <a:cubicBezTo>
                  <a:pt x="3290" y="11180"/>
                  <a:pt x="3212" y="11534"/>
                  <a:pt x="3160" y="11769"/>
                </a:cubicBezTo>
                <a:cubicBezTo>
                  <a:pt x="3107" y="12004"/>
                  <a:pt x="3004" y="12584"/>
                  <a:pt x="2929" y="13055"/>
                </a:cubicBezTo>
                <a:cubicBezTo>
                  <a:pt x="2854" y="13525"/>
                  <a:pt x="2742" y="14232"/>
                  <a:pt x="2679" y="14624"/>
                </a:cubicBezTo>
                <a:cubicBezTo>
                  <a:pt x="2617" y="15017"/>
                  <a:pt x="2535" y="15450"/>
                  <a:pt x="2498" y="15589"/>
                </a:cubicBezTo>
                <a:cubicBezTo>
                  <a:pt x="2461" y="15728"/>
                  <a:pt x="2410" y="16147"/>
                  <a:pt x="2385" y="16518"/>
                </a:cubicBezTo>
                <a:cubicBezTo>
                  <a:pt x="2359" y="16889"/>
                  <a:pt x="2312" y="17257"/>
                  <a:pt x="2282" y="17335"/>
                </a:cubicBezTo>
                <a:cubicBezTo>
                  <a:pt x="2252" y="17414"/>
                  <a:pt x="2205" y="17654"/>
                  <a:pt x="2178" y="17872"/>
                </a:cubicBezTo>
                <a:cubicBezTo>
                  <a:pt x="2092" y="18540"/>
                  <a:pt x="1666" y="19695"/>
                  <a:pt x="1345" y="20130"/>
                </a:cubicBezTo>
                <a:cubicBezTo>
                  <a:pt x="1022" y="20569"/>
                  <a:pt x="780" y="20661"/>
                  <a:pt x="719" y="20367"/>
                </a:cubicBezTo>
                <a:cubicBezTo>
                  <a:pt x="699" y="20269"/>
                  <a:pt x="694" y="16752"/>
                  <a:pt x="704" y="12554"/>
                </a:cubicBezTo>
                <a:lnTo>
                  <a:pt x="722" y="4921"/>
                </a:lnTo>
                <a:close/>
                <a:moveTo>
                  <a:pt x="6095" y="5562"/>
                </a:moveTo>
                <a:cubicBezTo>
                  <a:pt x="6444" y="5562"/>
                  <a:pt x="6551" y="5633"/>
                  <a:pt x="6793" y="6007"/>
                </a:cubicBezTo>
                <a:cubicBezTo>
                  <a:pt x="7194" y="6626"/>
                  <a:pt x="7618" y="7852"/>
                  <a:pt x="8319" y="10416"/>
                </a:cubicBezTo>
                <a:cubicBezTo>
                  <a:pt x="8652" y="11632"/>
                  <a:pt x="9003" y="12862"/>
                  <a:pt x="9101" y="13155"/>
                </a:cubicBezTo>
                <a:cubicBezTo>
                  <a:pt x="9199" y="13447"/>
                  <a:pt x="9278" y="13727"/>
                  <a:pt x="9278" y="13771"/>
                </a:cubicBezTo>
                <a:cubicBezTo>
                  <a:pt x="9278" y="13942"/>
                  <a:pt x="9933" y="15507"/>
                  <a:pt x="10226" y="16038"/>
                </a:cubicBezTo>
                <a:cubicBezTo>
                  <a:pt x="10681" y="16864"/>
                  <a:pt x="11344" y="17403"/>
                  <a:pt x="11897" y="17403"/>
                </a:cubicBezTo>
                <a:cubicBezTo>
                  <a:pt x="12994" y="17404"/>
                  <a:pt x="14125" y="16119"/>
                  <a:pt x="14809" y="14092"/>
                </a:cubicBezTo>
                <a:cubicBezTo>
                  <a:pt x="14975" y="13600"/>
                  <a:pt x="15296" y="12626"/>
                  <a:pt x="15522" y="11933"/>
                </a:cubicBezTo>
                <a:cubicBezTo>
                  <a:pt x="15912" y="10738"/>
                  <a:pt x="16177" y="10271"/>
                  <a:pt x="16464" y="10271"/>
                </a:cubicBezTo>
                <a:cubicBezTo>
                  <a:pt x="16792" y="10271"/>
                  <a:pt x="17407" y="12108"/>
                  <a:pt x="17964" y="14760"/>
                </a:cubicBezTo>
                <a:cubicBezTo>
                  <a:pt x="18194" y="15853"/>
                  <a:pt x="18711" y="17676"/>
                  <a:pt x="19028" y="18497"/>
                </a:cubicBezTo>
                <a:cubicBezTo>
                  <a:pt x="19337" y="19299"/>
                  <a:pt x="19547" y="19617"/>
                  <a:pt x="20097" y="20106"/>
                </a:cubicBezTo>
                <a:cubicBezTo>
                  <a:pt x="20296" y="20283"/>
                  <a:pt x="20441" y="20487"/>
                  <a:pt x="20417" y="20559"/>
                </a:cubicBezTo>
                <a:cubicBezTo>
                  <a:pt x="20369" y="20705"/>
                  <a:pt x="1651" y="20745"/>
                  <a:pt x="1573" y="20599"/>
                </a:cubicBezTo>
                <a:cubicBezTo>
                  <a:pt x="1547" y="20549"/>
                  <a:pt x="1659" y="20223"/>
                  <a:pt x="1821" y="19878"/>
                </a:cubicBezTo>
                <a:cubicBezTo>
                  <a:pt x="2178" y="19117"/>
                  <a:pt x="2399" y="18260"/>
                  <a:pt x="2587" y="16919"/>
                </a:cubicBezTo>
                <a:cubicBezTo>
                  <a:pt x="2962" y="14246"/>
                  <a:pt x="3305" y="12184"/>
                  <a:pt x="3535" y="11200"/>
                </a:cubicBezTo>
                <a:cubicBezTo>
                  <a:pt x="4083" y="8861"/>
                  <a:pt x="4574" y="7279"/>
                  <a:pt x="4961" y="6623"/>
                </a:cubicBezTo>
                <a:cubicBezTo>
                  <a:pt x="5480" y="5745"/>
                  <a:pt x="5677" y="5562"/>
                  <a:pt x="6095" y="556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34" name="transcript_1 abundance"/>
          <p:cNvSpPr txBox="1"/>
          <p:nvPr/>
        </p:nvSpPr>
        <p:spPr>
          <a:xfrm>
            <a:off x="8291698" y="9270767"/>
            <a:ext cx="30738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transcript_1 abundance</a:t>
            </a:r>
          </a:p>
        </p:txBody>
      </p:sp>
      <p:sp>
        <p:nvSpPr>
          <p:cNvPr id="1535" name="x"/>
          <p:cNvSpPr txBox="1"/>
          <p:nvPr/>
        </p:nvSpPr>
        <p:spPr>
          <a:xfrm>
            <a:off x="93352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27228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536" name="bulk"/>
          <p:cNvSpPr txBox="1"/>
          <p:nvPr/>
        </p:nvSpPr>
        <p:spPr>
          <a:xfrm>
            <a:off x="8971040" y="87252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bulk</a:t>
            </a:r>
          </a:p>
        </p:txBody>
      </p:sp>
      <p:sp>
        <p:nvSpPr>
          <p:cNvPr id="1537" name="population density"/>
          <p:cNvSpPr txBox="1"/>
          <p:nvPr/>
        </p:nvSpPr>
        <p:spPr>
          <a:xfrm rot="16200000">
            <a:off x="6493882" y="8076967"/>
            <a:ext cx="246672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population density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540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54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589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544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542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54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45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47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48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49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50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585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569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556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55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5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5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5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5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562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55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5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5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6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6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568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56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6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6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6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56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570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1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2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4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5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9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0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1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2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3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4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86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588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603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590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602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591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593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595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96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97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601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598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599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600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604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605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1606" name="Single-Cell RNA-Seq (Tang et al. 2009)"/>
          <p:cNvSpPr txBox="1"/>
          <p:nvPr/>
        </p:nvSpPr>
        <p:spPr>
          <a:xfrm>
            <a:off x="751005" y="4457699"/>
            <a:ext cx="9261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Single-Cell</a:t>
            </a:r>
            <a:r>
              <a:t> RNA-Seq </a:t>
            </a:r>
            <a:r>
              <a:rPr sz="2400"/>
              <a:t>(Tang </a:t>
            </a:r>
            <a:r>
              <a:rPr i="1" sz="2400"/>
              <a:t>et al</a:t>
            </a:r>
            <a:r>
              <a:rPr sz="2400"/>
              <a:t>. 2009)</a:t>
            </a:r>
          </a:p>
        </p:txBody>
      </p:sp>
      <p:pic>
        <p:nvPicPr>
          <p:cNvPr id="1607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83328" y="7607300"/>
            <a:ext cx="1220072" cy="1041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12" name="Group"/>
          <p:cNvGrpSpPr/>
          <p:nvPr/>
        </p:nvGrpSpPr>
        <p:grpSpPr>
          <a:xfrm>
            <a:off x="1003406" y="5330922"/>
            <a:ext cx="865399" cy="1294726"/>
            <a:chOff x="-90" y="0"/>
            <a:chExt cx="865398" cy="1294724"/>
          </a:xfrm>
        </p:grpSpPr>
        <p:grpSp>
          <p:nvGrpSpPr>
            <p:cNvPr id="1610" name="Group"/>
            <p:cNvGrpSpPr/>
            <p:nvPr/>
          </p:nvGrpSpPr>
          <p:grpSpPr>
            <a:xfrm>
              <a:off x="-91" y="-1"/>
              <a:ext cx="865399" cy="1294726"/>
              <a:chOff x="-90" y="0"/>
              <a:chExt cx="865398" cy="1294724"/>
            </a:xfrm>
          </p:grpSpPr>
          <p:sp>
            <p:nvSpPr>
              <p:cNvPr id="1608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60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11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22" t="6264" r="4192" b="5795"/>
            <a:stretch>
              <a:fillRect/>
            </a:stretch>
          </p:blipFill>
          <p:spPr>
            <a:xfrm>
              <a:off x="258003" y="832041"/>
              <a:ext cx="349187" cy="32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8" h="21530" fill="norm" stroke="1" extrusionOk="0">
                  <a:moveTo>
                    <a:pt x="9551" y="51"/>
                  </a:moveTo>
                  <a:cubicBezTo>
                    <a:pt x="8284" y="240"/>
                    <a:pt x="7513" y="591"/>
                    <a:pt x="6088" y="1611"/>
                  </a:cubicBezTo>
                  <a:cubicBezTo>
                    <a:pt x="5424" y="2086"/>
                    <a:pt x="4644" y="2611"/>
                    <a:pt x="4333" y="2780"/>
                  </a:cubicBezTo>
                  <a:cubicBezTo>
                    <a:pt x="1408" y="4364"/>
                    <a:pt x="-402" y="7858"/>
                    <a:pt x="76" y="11017"/>
                  </a:cubicBezTo>
                  <a:cubicBezTo>
                    <a:pt x="436" y="13390"/>
                    <a:pt x="1106" y="14924"/>
                    <a:pt x="2794" y="17306"/>
                  </a:cubicBezTo>
                  <a:cubicBezTo>
                    <a:pt x="4152" y="19222"/>
                    <a:pt x="4907" y="20038"/>
                    <a:pt x="5776" y="20528"/>
                  </a:cubicBezTo>
                  <a:cubicBezTo>
                    <a:pt x="6718" y="21060"/>
                    <a:pt x="8031" y="21415"/>
                    <a:pt x="9431" y="21515"/>
                  </a:cubicBezTo>
                  <a:cubicBezTo>
                    <a:pt x="10192" y="21570"/>
                    <a:pt x="12232" y="21460"/>
                    <a:pt x="12870" y="21333"/>
                  </a:cubicBezTo>
                  <a:cubicBezTo>
                    <a:pt x="13232" y="21261"/>
                    <a:pt x="13767" y="21173"/>
                    <a:pt x="13808" y="21177"/>
                  </a:cubicBezTo>
                  <a:cubicBezTo>
                    <a:pt x="13832" y="21180"/>
                    <a:pt x="14016" y="21124"/>
                    <a:pt x="14216" y="21048"/>
                  </a:cubicBezTo>
                  <a:cubicBezTo>
                    <a:pt x="14417" y="20971"/>
                    <a:pt x="14589" y="20914"/>
                    <a:pt x="14601" y="20918"/>
                  </a:cubicBezTo>
                  <a:cubicBezTo>
                    <a:pt x="14658" y="20935"/>
                    <a:pt x="15420" y="20683"/>
                    <a:pt x="15707" y="20554"/>
                  </a:cubicBezTo>
                  <a:cubicBezTo>
                    <a:pt x="15886" y="20473"/>
                    <a:pt x="16066" y="20396"/>
                    <a:pt x="16092" y="20398"/>
                  </a:cubicBezTo>
                  <a:cubicBezTo>
                    <a:pt x="16197" y="20407"/>
                    <a:pt x="18114" y="19317"/>
                    <a:pt x="18641" y="18943"/>
                  </a:cubicBezTo>
                  <a:cubicBezTo>
                    <a:pt x="20259" y="17795"/>
                    <a:pt x="21010" y="15802"/>
                    <a:pt x="21118" y="12420"/>
                  </a:cubicBezTo>
                  <a:cubicBezTo>
                    <a:pt x="21198" y="9927"/>
                    <a:pt x="21158" y="8126"/>
                    <a:pt x="20998" y="7483"/>
                  </a:cubicBezTo>
                  <a:cubicBezTo>
                    <a:pt x="20634" y="6020"/>
                    <a:pt x="19703" y="4395"/>
                    <a:pt x="18761" y="3585"/>
                  </a:cubicBezTo>
                  <a:cubicBezTo>
                    <a:pt x="18333" y="3217"/>
                    <a:pt x="17644" y="2755"/>
                    <a:pt x="17487" y="2728"/>
                  </a:cubicBezTo>
                  <a:cubicBezTo>
                    <a:pt x="17462" y="2724"/>
                    <a:pt x="17351" y="2661"/>
                    <a:pt x="17246" y="2598"/>
                  </a:cubicBezTo>
                  <a:cubicBezTo>
                    <a:pt x="17141" y="2535"/>
                    <a:pt x="16726" y="2364"/>
                    <a:pt x="16333" y="2208"/>
                  </a:cubicBezTo>
                  <a:cubicBezTo>
                    <a:pt x="15939" y="2053"/>
                    <a:pt x="15173" y="1636"/>
                    <a:pt x="14625" y="1299"/>
                  </a:cubicBezTo>
                  <a:cubicBezTo>
                    <a:pt x="14077" y="962"/>
                    <a:pt x="13639" y="714"/>
                    <a:pt x="13639" y="727"/>
                  </a:cubicBezTo>
                  <a:cubicBezTo>
                    <a:pt x="13639" y="740"/>
                    <a:pt x="13466" y="662"/>
                    <a:pt x="13254" y="545"/>
                  </a:cubicBezTo>
                  <a:cubicBezTo>
                    <a:pt x="13043" y="428"/>
                    <a:pt x="12870" y="359"/>
                    <a:pt x="12870" y="389"/>
                  </a:cubicBezTo>
                  <a:cubicBezTo>
                    <a:pt x="12870" y="419"/>
                    <a:pt x="12793" y="390"/>
                    <a:pt x="12701" y="337"/>
                  </a:cubicBezTo>
                  <a:cubicBezTo>
                    <a:pt x="12609" y="284"/>
                    <a:pt x="12436" y="208"/>
                    <a:pt x="12317" y="181"/>
                  </a:cubicBezTo>
                  <a:cubicBezTo>
                    <a:pt x="12197" y="154"/>
                    <a:pt x="11961" y="112"/>
                    <a:pt x="11812" y="77"/>
                  </a:cubicBezTo>
                  <a:cubicBezTo>
                    <a:pt x="11434" y="-10"/>
                    <a:pt x="10097" y="-30"/>
                    <a:pt x="9551" y="5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613" name="one cell"/>
          <p:cNvSpPr txBox="1"/>
          <p:nvPr/>
        </p:nvSpPr>
        <p:spPr>
          <a:xfrm>
            <a:off x="812064" y="6741770"/>
            <a:ext cx="1248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one cell</a:t>
            </a:r>
          </a:p>
        </p:txBody>
      </p:sp>
      <p:grpSp>
        <p:nvGrpSpPr>
          <p:cNvPr id="1629" name="Group"/>
          <p:cNvGrpSpPr/>
          <p:nvPr/>
        </p:nvGrpSpPr>
        <p:grpSpPr>
          <a:xfrm>
            <a:off x="7889530" y="5492539"/>
            <a:ext cx="4678462" cy="1406411"/>
            <a:chOff x="0" y="0"/>
            <a:chExt cx="4678461" cy="1406409"/>
          </a:xfrm>
        </p:grpSpPr>
        <p:grpSp>
          <p:nvGrpSpPr>
            <p:cNvPr id="1627" name="Group"/>
            <p:cNvGrpSpPr/>
            <p:nvPr/>
          </p:nvGrpSpPr>
          <p:grpSpPr>
            <a:xfrm>
              <a:off x="0" y="0"/>
              <a:ext cx="4678462" cy="1406410"/>
              <a:chOff x="0" y="0"/>
              <a:chExt cx="4678461" cy="1406409"/>
            </a:xfrm>
          </p:grpSpPr>
          <p:sp>
            <p:nvSpPr>
              <p:cNvPr id="1614" name="Rectangle"/>
              <p:cNvSpPr/>
              <p:nvPr/>
            </p:nvSpPr>
            <p:spPr>
              <a:xfrm>
                <a:off x="0" y="0"/>
                <a:ext cx="4623674" cy="1379841"/>
              </a:xfrm>
              <a:prstGeom prst="rect">
                <a:avLst/>
              </a:prstGeom>
              <a:solidFill>
                <a:srgbClr val="D6D5D5">
                  <a:alpha val="39803"/>
                </a:srgbClr>
              </a:solidFill>
              <a:ln w="25400" cap="flat">
                <a:solidFill>
                  <a:srgbClr val="000000">
                    <a:alpha val="398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626" name="Group"/>
              <p:cNvGrpSpPr/>
              <p:nvPr/>
            </p:nvGrpSpPr>
            <p:grpSpPr>
              <a:xfrm>
                <a:off x="2336581" y="147838"/>
                <a:ext cx="2341881" cy="1258572"/>
                <a:chOff x="-12700" y="-12700"/>
                <a:chExt cx="2341879" cy="1258571"/>
              </a:xfrm>
            </p:grpSpPr>
            <p:pic>
              <p:nvPicPr>
                <p:cNvPr id="1615" name="Line" descr="Line"/>
                <p:cNvPicPr>
                  <a:picLocks noChangeAspect="0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-12700" y="924893"/>
                  <a:ext cx="2341880" cy="2540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617" name="Line" descr="Line"/>
                <p:cNvPicPr>
                  <a:picLocks noChangeAspect="0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 rot="16200000">
                  <a:off x="-418970" y="484912"/>
                  <a:ext cx="1020626" cy="2540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619" name="Rectangle"/>
                <p:cNvSpPr/>
                <p:nvPr/>
              </p:nvSpPr>
              <p:spPr>
                <a:xfrm>
                  <a:off x="384162" y="502212"/>
                  <a:ext cx="251083" cy="429619"/>
                </a:xfrm>
                <a:prstGeom prst="rect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20" name="Rectangle"/>
                <p:cNvSpPr/>
                <p:nvPr/>
              </p:nvSpPr>
              <p:spPr>
                <a:xfrm>
                  <a:off x="932221" y="180914"/>
                  <a:ext cx="251083" cy="750917"/>
                </a:xfrm>
                <a:prstGeom prst="rect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21" name="Rectangle"/>
                <p:cNvSpPr/>
                <p:nvPr/>
              </p:nvSpPr>
              <p:spPr>
                <a:xfrm>
                  <a:off x="1480280" y="764573"/>
                  <a:ext cx="251083" cy="167258"/>
                </a:xfrm>
                <a:prstGeom prst="rect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625" name="Group"/>
                <p:cNvGrpSpPr/>
                <p:nvPr/>
              </p:nvGrpSpPr>
              <p:grpSpPr>
                <a:xfrm>
                  <a:off x="337612" y="872044"/>
                  <a:ext cx="1467703" cy="373828"/>
                  <a:chOff x="0" y="0"/>
                  <a:chExt cx="1467701" cy="373827"/>
                </a:xfrm>
              </p:grpSpPr>
              <p:sp>
                <p:nvSpPr>
                  <p:cNvPr id="1622" name="tx1"/>
                  <p:cNvSpPr txBox="1"/>
                  <p:nvPr/>
                </p:nvSpPr>
                <p:spPr>
                  <a:xfrm>
                    <a:off x="0" y="0"/>
                    <a:ext cx="398987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tx1</a:t>
                    </a:r>
                  </a:p>
                </p:txBody>
              </p:sp>
              <p:sp>
                <p:nvSpPr>
                  <p:cNvPr id="1623" name="tx2"/>
                  <p:cNvSpPr txBox="1"/>
                  <p:nvPr/>
                </p:nvSpPr>
                <p:spPr>
                  <a:xfrm>
                    <a:off x="520656" y="0"/>
                    <a:ext cx="398987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tx2</a:t>
                    </a:r>
                  </a:p>
                </p:txBody>
              </p:sp>
              <p:sp>
                <p:nvSpPr>
                  <p:cNvPr id="1624" name="tx3"/>
                  <p:cNvSpPr txBox="1"/>
                  <p:nvPr/>
                </p:nvSpPr>
                <p:spPr>
                  <a:xfrm>
                    <a:off x="1068714" y="0"/>
                    <a:ext cx="398988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tx3</a:t>
                    </a:r>
                  </a:p>
                </p:txBody>
              </p:sp>
            </p:grpSp>
          </p:grpSp>
        </p:grpSp>
        <p:sp>
          <p:nvSpPr>
            <p:cNvPr id="1628" name="Individual…"/>
            <p:cNvSpPr txBox="1"/>
            <p:nvPr/>
          </p:nvSpPr>
          <p:spPr>
            <a:xfrm>
              <a:off x="328171" y="247627"/>
              <a:ext cx="1620019" cy="911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rPr b="1"/>
                <a:t>Individual</a:t>
              </a:r>
              <a:endParaRPr b="1"/>
            </a:p>
            <a:p>
              <a:pPr>
                <a:defRPr b="0" sz="22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rPr b="1"/>
                <a:t>Cell</a:t>
              </a:r>
            </a:p>
          </p:txBody>
        </p:sp>
      </p:grpSp>
      <p:sp>
        <p:nvSpPr>
          <p:cNvPr id="1630" name="chemistry challenge: small amount of starting material"/>
          <p:cNvSpPr txBox="1"/>
          <p:nvPr/>
        </p:nvSpPr>
        <p:spPr>
          <a:xfrm>
            <a:off x="2821105" y="5450569"/>
            <a:ext cx="4116108" cy="71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chemistry challenge</a:t>
            </a:r>
            <a:r>
              <a:t>: small amount of starting material </a:t>
            </a:r>
          </a:p>
        </p:txBody>
      </p:sp>
      <p:grpSp>
        <p:nvGrpSpPr>
          <p:cNvPr id="1637" name="Group"/>
          <p:cNvGrpSpPr/>
          <p:nvPr/>
        </p:nvGrpSpPr>
        <p:grpSpPr>
          <a:xfrm>
            <a:off x="3960200" y="6251877"/>
            <a:ext cx="1221760" cy="480575"/>
            <a:chOff x="4770" y="0"/>
            <a:chExt cx="1221759" cy="480574"/>
          </a:xfrm>
        </p:grpSpPr>
        <p:pic>
          <p:nvPicPr>
            <p:cNvPr id="1631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084" r="0" b="11966"/>
            <a:stretch>
              <a:fillRect/>
            </a:stretch>
          </p:blipFill>
          <p:spPr>
            <a:xfrm flipH="1">
              <a:off x="4770" y="333340"/>
              <a:ext cx="1147031" cy="12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2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3" r="34195" b="12036"/>
            <a:stretch>
              <a:fillRect/>
            </a:stretch>
          </p:blipFill>
          <p:spPr>
            <a:xfrm flipH="1">
              <a:off x="90229" y="153383"/>
              <a:ext cx="754804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3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4" r="59366" b="12036"/>
            <a:stretch>
              <a:fillRect/>
            </a:stretch>
          </p:blipFill>
          <p:spPr>
            <a:xfrm flipH="1">
              <a:off x="631589" y="0"/>
              <a:ext cx="466078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4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054314" y="42115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35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821444" y="196598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3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106838" y="367834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638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flipH="1" rot="2267117">
            <a:off x="6873278" y="6010390"/>
            <a:ext cx="446756" cy="353658"/>
          </a:xfrm>
          <a:prstGeom prst="rect">
            <a:avLst/>
          </a:prstGeom>
        </p:spPr>
      </p:pic>
      <p:sp>
        <p:nvSpPr>
          <p:cNvPr id="1640" name="one cell is (obviously) not enough"/>
          <p:cNvSpPr txBox="1"/>
          <p:nvPr/>
        </p:nvSpPr>
        <p:spPr>
          <a:xfrm>
            <a:off x="2821105" y="7645273"/>
            <a:ext cx="4519730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one cell is (obviously) not enough</a:t>
            </a:r>
            <a:r>
              <a:t> </a:t>
            </a:r>
          </a:p>
        </p:txBody>
      </p:sp>
      <p:pic>
        <p:nvPicPr>
          <p:cNvPr id="1641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0" t="0" r="0" b="12986"/>
          <a:stretch>
            <a:fillRect/>
          </a:stretch>
        </p:blipFill>
        <p:spPr>
          <a:xfrm>
            <a:off x="7820818" y="7066543"/>
            <a:ext cx="4015582" cy="2140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414"/>
                </a:lnTo>
                <a:lnTo>
                  <a:pt x="0" y="21600"/>
                </a:lnTo>
                <a:lnTo>
                  <a:pt x="21572" y="21600"/>
                </a:lnTo>
                <a:lnTo>
                  <a:pt x="21562" y="20483"/>
                </a:lnTo>
                <a:lnTo>
                  <a:pt x="21220" y="20371"/>
                </a:lnTo>
                <a:cubicBezTo>
                  <a:pt x="20587" y="20169"/>
                  <a:pt x="19863" y="19558"/>
                  <a:pt x="19519" y="18937"/>
                </a:cubicBezTo>
                <a:cubicBezTo>
                  <a:pt x="19170" y="18307"/>
                  <a:pt x="18676" y="16739"/>
                  <a:pt x="18287" y="15017"/>
                </a:cubicBezTo>
                <a:cubicBezTo>
                  <a:pt x="17411" y="11140"/>
                  <a:pt x="16980" y="9987"/>
                  <a:pt x="16395" y="9987"/>
                </a:cubicBezTo>
                <a:cubicBezTo>
                  <a:pt x="16130" y="9987"/>
                  <a:pt x="16037" y="10070"/>
                  <a:pt x="15808" y="10520"/>
                </a:cubicBezTo>
                <a:cubicBezTo>
                  <a:pt x="15534" y="11059"/>
                  <a:pt x="14982" y="12536"/>
                  <a:pt x="14982" y="12730"/>
                </a:cubicBezTo>
                <a:cubicBezTo>
                  <a:pt x="14982" y="12973"/>
                  <a:pt x="14305" y="14683"/>
                  <a:pt x="13917" y="15421"/>
                </a:cubicBezTo>
                <a:cubicBezTo>
                  <a:pt x="13376" y="16451"/>
                  <a:pt x="12917" y="16840"/>
                  <a:pt x="12121" y="16939"/>
                </a:cubicBezTo>
                <a:cubicBezTo>
                  <a:pt x="11567" y="17008"/>
                  <a:pt x="11460" y="16978"/>
                  <a:pt x="11069" y="16642"/>
                </a:cubicBezTo>
                <a:cubicBezTo>
                  <a:pt x="10455" y="16116"/>
                  <a:pt x="9946" y="15079"/>
                  <a:pt x="9303" y="13051"/>
                </a:cubicBezTo>
                <a:cubicBezTo>
                  <a:pt x="9254" y="12895"/>
                  <a:pt x="8952" y="11805"/>
                  <a:pt x="8631" y="10628"/>
                </a:cubicBezTo>
                <a:cubicBezTo>
                  <a:pt x="7667" y="7093"/>
                  <a:pt x="7333" y="6179"/>
                  <a:pt x="6782" y="5538"/>
                </a:cubicBezTo>
                <a:cubicBezTo>
                  <a:pt x="6607" y="5335"/>
                  <a:pt x="6555" y="5200"/>
                  <a:pt x="6609" y="5098"/>
                </a:cubicBezTo>
                <a:cubicBezTo>
                  <a:pt x="6663" y="4998"/>
                  <a:pt x="9127" y="4922"/>
                  <a:pt x="14143" y="4877"/>
                </a:cubicBezTo>
                <a:lnTo>
                  <a:pt x="21600" y="4809"/>
                </a:lnTo>
                <a:lnTo>
                  <a:pt x="21600" y="240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722" y="4921"/>
                </a:moveTo>
                <a:lnTo>
                  <a:pt x="3119" y="4966"/>
                </a:lnTo>
                <a:cubicBezTo>
                  <a:pt x="4437" y="4991"/>
                  <a:pt x="5542" y="5064"/>
                  <a:pt x="5576" y="5126"/>
                </a:cubicBezTo>
                <a:cubicBezTo>
                  <a:pt x="5610" y="5187"/>
                  <a:pt x="5470" y="5441"/>
                  <a:pt x="5267" y="5686"/>
                </a:cubicBezTo>
                <a:cubicBezTo>
                  <a:pt x="5063" y="5931"/>
                  <a:pt x="4826" y="6273"/>
                  <a:pt x="4739" y="6451"/>
                </a:cubicBezTo>
                <a:cubicBezTo>
                  <a:pt x="4330" y="7292"/>
                  <a:pt x="3668" y="9425"/>
                  <a:pt x="3332" y="10984"/>
                </a:cubicBezTo>
                <a:cubicBezTo>
                  <a:pt x="3290" y="11180"/>
                  <a:pt x="3212" y="11534"/>
                  <a:pt x="3160" y="11769"/>
                </a:cubicBezTo>
                <a:cubicBezTo>
                  <a:pt x="3107" y="12004"/>
                  <a:pt x="3004" y="12584"/>
                  <a:pt x="2929" y="13055"/>
                </a:cubicBezTo>
                <a:cubicBezTo>
                  <a:pt x="2854" y="13525"/>
                  <a:pt x="2742" y="14232"/>
                  <a:pt x="2679" y="14624"/>
                </a:cubicBezTo>
                <a:cubicBezTo>
                  <a:pt x="2617" y="15017"/>
                  <a:pt x="2535" y="15450"/>
                  <a:pt x="2498" y="15589"/>
                </a:cubicBezTo>
                <a:cubicBezTo>
                  <a:pt x="2461" y="15728"/>
                  <a:pt x="2410" y="16147"/>
                  <a:pt x="2385" y="16518"/>
                </a:cubicBezTo>
                <a:cubicBezTo>
                  <a:pt x="2359" y="16889"/>
                  <a:pt x="2312" y="17257"/>
                  <a:pt x="2282" y="17335"/>
                </a:cubicBezTo>
                <a:cubicBezTo>
                  <a:pt x="2252" y="17414"/>
                  <a:pt x="2205" y="17654"/>
                  <a:pt x="2178" y="17872"/>
                </a:cubicBezTo>
                <a:cubicBezTo>
                  <a:pt x="2092" y="18540"/>
                  <a:pt x="1666" y="19695"/>
                  <a:pt x="1345" y="20130"/>
                </a:cubicBezTo>
                <a:cubicBezTo>
                  <a:pt x="1022" y="20569"/>
                  <a:pt x="780" y="20661"/>
                  <a:pt x="719" y="20367"/>
                </a:cubicBezTo>
                <a:cubicBezTo>
                  <a:pt x="699" y="20269"/>
                  <a:pt x="694" y="16752"/>
                  <a:pt x="704" y="12554"/>
                </a:cubicBezTo>
                <a:lnTo>
                  <a:pt x="722" y="4921"/>
                </a:lnTo>
                <a:close/>
                <a:moveTo>
                  <a:pt x="6095" y="5562"/>
                </a:moveTo>
                <a:cubicBezTo>
                  <a:pt x="6444" y="5562"/>
                  <a:pt x="6551" y="5633"/>
                  <a:pt x="6793" y="6007"/>
                </a:cubicBezTo>
                <a:cubicBezTo>
                  <a:pt x="7194" y="6626"/>
                  <a:pt x="7618" y="7852"/>
                  <a:pt x="8319" y="10416"/>
                </a:cubicBezTo>
                <a:cubicBezTo>
                  <a:pt x="8652" y="11632"/>
                  <a:pt x="9003" y="12862"/>
                  <a:pt x="9101" y="13155"/>
                </a:cubicBezTo>
                <a:cubicBezTo>
                  <a:pt x="9199" y="13447"/>
                  <a:pt x="9278" y="13727"/>
                  <a:pt x="9278" y="13771"/>
                </a:cubicBezTo>
                <a:cubicBezTo>
                  <a:pt x="9278" y="13942"/>
                  <a:pt x="9933" y="15507"/>
                  <a:pt x="10226" y="16038"/>
                </a:cubicBezTo>
                <a:cubicBezTo>
                  <a:pt x="10681" y="16864"/>
                  <a:pt x="11344" y="17403"/>
                  <a:pt x="11897" y="17403"/>
                </a:cubicBezTo>
                <a:cubicBezTo>
                  <a:pt x="12994" y="17404"/>
                  <a:pt x="14125" y="16119"/>
                  <a:pt x="14809" y="14092"/>
                </a:cubicBezTo>
                <a:cubicBezTo>
                  <a:pt x="14975" y="13600"/>
                  <a:pt x="15296" y="12626"/>
                  <a:pt x="15522" y="11933"/>
                </a:cubicBezTo>
                <a:cubicBezTo>
                  <a:pt x="15912" y="10738"/>
                  <a:pt x="16177" y="10271"/>
                  <a:pt x="16464" y="10271"/>
                </a:cubicBezTo>
                <a:cubicBezTo>
                  <a:pt x="16792" y="10271"/>
                  <a:pt x="17407" y="12108"/>
                  <a:pt x="17964" y="14760"/>
                </a:cubicBezTo>
                <a:cubicBezTo>
                  <a:pt x="18194" y="15853"/>
                  <a:pt x="18711" y="17676"/>
                  <a:pt x="19028" y="18497"/>
                </a:cubicBezTo>
                <a:cubicBezTo>
                  <a:pt x="19337" y="19299"/>
                  <a:pt x="19547" y="19617"/>
                  <a:pt x="20097" y="20106"/>
                </a:cubicBezTo>
                <a:cubicBezTo>
                  <a:pt x="20296" y="20283"/>
                  <a:pt x="20441" y="20487"/>
                  <a:pt x="20417" y="20559"/>
                </a:cubicBezTo>
                <a:cubicBezTo>
                  <a:pt x="20369" y="20705"/>
                  <a:pt x="1651" y="20745"/>
                  <a:pt x="1573" y="20599"/>
                </a:cubicBezTo>
                <a:cubicBezTo>
                  <a:pt x="1547" y="20549"/>
                  <a:pt x="1659" y="20223"/>
                  <a:pt x="1821" y="19878"/>
                </a:cubicBezTo>
                <a:cubicBezTo>
                  <a:pt x="2178" y="19117"/>
                  <a:pt x="2399" y="18260"/>
                  <a:pt x="2587" y="16919"/>
                </a:cubicBezTo>
                <a:cubicBezTo>
                  <a:pt x="2962" y="14246"/>
                  <a:pt x="3305" y="12184"/>
                  <a:pt x="3535" y="11200"/>
                </a:cubicBezTo>
                <a:cubicBezTo>
                  <a:pt x="4083" y="8861"/>
                  <a:pt x="4574" y="7279"/>
                  <a:pt x="4961" y="6623"/>
                </a:cubicBezTo>
                <a:cubicBezTo>
                  <a:pt x="5480" y="5745"/>
                  <a:pt x="5677" y="5562"/>
                  <a:pt x="6095" y="556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42" name="transcript_1 abundance"/>
          <p:cNvSpPr txBox="1"/>
          <p:nvPr/>
        </p:nvSpPr>
        <p:spPr>
          <a:xfrm>
            <a:off x="8291698" y="9270767"/>
            <a:ext cx="30738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transcript_1 abundance</a:t>
            </a:r>
          </a:p>
        </p:txBody>
      </p:sp>
      <p:sp>
        <p:nvSpPr>
          <p:cNvPr id="1643" name="x"/>
          <p:cNvSpPr txBox="1"/>
          <p:nvPr/>
        </p:nvSpPr>
        <p:spPr>
          <a:xfrm>
            <a:off x="93352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27228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44" name="x"/>
          <p:cNvSpPr txBox="1"/>
          <p:nvPr/>
        </p:nvSpPr>
        <p:spPr>
          <a:xfrm>
            <a:off x="86113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645" name="bulk"/>
          <p:cNvSpPr txBox="1"/>
          <p:nvPr/>
        </p:nvSpPr>
        <p:spPr>
          <a:xfrm>
            <a:off x="8971040" y="87252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bulk</a:t>
            </a:r>
          </a:p>
        </p:txBody>
      </p:sp>
      <p:sp>
        <p:nvSpPr>
          <p:cNvPr id="1646" name="cell"/>
          <p:cNvSpPr txBox="1"/>
          <p:nvPr/>
        </p:nvSpPr>
        <p:spPr>
          <a:xfrm>
            <a:off x="8272540" y="87506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647" name="Line"/>
          <p:cNvSpPr/>
          <p:nvPr/>
        </p:nvSpPr>
        <p:spPr>
          <a:xfrm flipH="1">
            <a:off x="8811915" y="7674135"/>
            <a:ext cx="748951" cy="11106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8" name="population density"/>
          <p:cNvSpPr txBox="1"/>
          <p:nvPr/>
        </p:nvSpPr>
        <p:spPr>
          <a:xfrm rot="16200000">
            <a:off x="6493882" y="8076967"/>
            <a:ext cx="246672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population density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44" name="RNA-Seq"/>
          <p:cNvSpPr txBox="1"/>
          <p:nvPr/>
        </p:nvSpPr>
        <p:spPr>
          <a:xfrm>
            <a:off x="406400" y="7239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RNA-Seq</a:t>
            </a:r>
          </a:p>
        </p:txBody>
      </p:sp>
      <p:sp>
        <p:nvSpPr>
          <p:cNvPr id="145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4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pic>
        <p:nvPicPr>
          <p:cNvPr id="147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608728" y="4400072"/>
            <a:ext cx="1220072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2422" t="6264" r="4192" b="5795"/>
          <a:stretch>
            <a:fillRect/>
          </a:stretch>
        </p:blipFill>
        <p:spPr>
          <a:xfrm>
            <a:off x="2793906" y="3724184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9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422" t="6264" r="4192" b="5795"/>
          <a:stretch>
            <a:fillRect/>
          </a:stretch>
        </p:blipFill>
        <p:spPr>
          <a:xfrm>
            <a:off x="2057306" y="3479836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0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422" t="6264" r="4192" b="5795"/>
          <a:stretch>
            <a:fillRect/>
          </a:stretch>
        </p:blipFill>
        <p:spPr>
          <a:xfrm>
            <a:off x="2528244" y="3378109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1" name="droppedImage.tiff" descr="droppedImage.tiff"/>
          <p:cNvPicPr>
            <a:picLocks noChangeAspect="1"/>
          </p:cNvPicPr>
          <p:nvPr/>
        </p:nvPicPr>
        <p:blipFill>
          <a:blip r:embed="rId6">
            <a:extLst/>
          </a:blip>
          <a:srcRect l="2422" t="6264" r="4192" b="5795"/>
          <a:stretch>
            <a:fillRect/>
          </a:stretch>
        </p:blipFill>
        <p:spPr>
          <a:xfrm>
            <a:off x="2019206" y="3901984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2" name="droppedImage.tiff" descr="droppedImage.tiff"/>
          <p:cNvPicPr>
            <a:picLocks noChangeAspect="1"/>
          </p:cNvPicPr>
          <p:nvPr/>
        </p:nvPicPr>
        <p:blipFill>
          <a:blip r:embed="rId7">
            <a:extLst/>
          </a:blip>
          <a:srcRect l="2422" t="6264" r="4192" b="5795"/>
          <a:stretch>
            <a:fillRect/>
          </a:stretch>
        </p:blipFill>
        <p:spPr>
          <a:xfrm>
            <a:off x="2381156" y="3736884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87" name="Group"/>
          <p:cNvGrpSpPr/>
          <p:nvPr/>
        </p:nvGrpSpPr>
        <p:grpSpPr>
          <a:xfrm>
            <a:off x="3540883" y="2772918"/>
            <a:ext cx="1737227" cy="1539246"/>
            <a:chOff x="10283" y="0"/>
            <a:chExt cx="1737226" cy="1539244"/>
          </a:xfrm>
        </p:grpSpPr>
        <p:grpSp>
          <p:nvGrpSpPr>
            <p:cNvPr id="171" name="Group"/>
            <p:cNvGrpSpPr/>
            <p:nvPr/>
          </p:nvGrpSpPr>
          <p:grpSpPr>
            <a:xfrm flipH="1">
              <a:off x="10283" y="-1"/>
              <a:ext cx="1673798" cy="1539246"/>
              <a:chOff x="10283" y="0"/>
              <a:chExt cx="1673797" cy="1539244"/>
            </a:xfrm>
          </p:grpSpPr>
          <p:grpSp>
            <p:nvGrpSpPr>
              <p:cNvPr id="158" name="Group"/>
              <p:cNvGrpSpPr/>
              <p:nvPr/>
            </p:nvGrpSpPr>
            <p:grpSpPr>
              <a:xfrm>
                <a:off x="10283" y="0"/>
                <a:ext cx="972831" cy="696361"/>
                <a:chOff x="10283" y="0"/>
                <a:chExt cx="972830" cy="696360"/>
              </a:xfrm>
            </p:grpSpPr>
            <p:pic>
              <p:nvPicPr>
                <p:cNvPr id="153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282716"/>
                  <a:ext cx="972831" cy="1079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4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435762"/>
                  <a:ext cx="972831" cy="1079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5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153" r="34195" b="12036"/>
                <a:stretch>
                  <a:fillRect/>
                </a:stretch>
              </p:blipFill>
              <p:spPr>
                <a:xfrm>
                  <a:off x="270462" y="130089"/>
                  <a:ext cx="640172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6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33553" t="70153" r="0" b="12036"/>
                <a:stretch>
                  <a:fillRect/>
                </a:stretch>
              </p:blipFill>
              <p:spPr>
                <a:xfrm>
                  <a:off x="61218" y="589226"/>
                  <a:ext cx="646411" cy="1071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57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154" r="59366" b="12036"/>
                <a:stretch>
                  <a:fillRect/>
                </a:stretch>
              </p:blipFill>
              <p:spPr>
                <a:xfrm>
                  <a:off x="56196" y="0"/>
                  <a:ext cx="395295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64" name="Group"/>
              <p:cNvGrpSpPr/>
              <p:nvPr/>
            </p:nvGrpSpPr>
            <p:grpSpPr>
              <a:xfrm>
                <a:off x="10283" y="813418"/>
                <a:ext cx="972830" cy="725827"/>
                <a:chOff x="10283" y="0"/>
                <a:chExt cx="972829" cy="725826"/>
              </a:xfrm>
            </p:grpSpPr>
            <p:pic>
              <p:nvPicPr>
                <p:cNvPr id="159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312183"/>
                  <a:ext cx="972830" cy="1079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0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465229"/>
                  <a:ext cx="972830" cy="1079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1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154" r="34194" b="12036"/>
                <a:stretch>
                  <a:fillRect/>
                </a:stretch>
              </p:blipFill>
              <p:spPr>
                <a:xfrm>
                  <a:off x="270462" y="159555"/>
                  <a:ext cx="640171" cy="1071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2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33553" t="70154" r="0" b="12036"/>
                <a:stretch>
                  <a:fillRect/>
                </a:stretch>
              </p:blipFill>
              <p:spPr>
                <a:xfrm>
                  <a:off x="61218" y="618693"/>
                  <a:ext cx="646407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3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154" r="59366" b="12036"/>
                <a:stretch>
                  <a:fillRect/>
                </a:stretch>
              </p:blipFill>
              <p:spPr>
                <a:xfrm>
                  <a:off x="159331" y="0"/>
                  <a:ext cx="395294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170" name="Group"/>
              <p:cNvGrpSpPr/>
              <p:nvPr/>
            </p:nvGrpSpPr>
            <p:grpSpPr>
              <a:xfrm flipH="1">
                <a:off x="711249" y="415614"/>
                <a:ext cx="972832" cy="696361"/>
                <a:chOff x="10283" y="0"/>
                <a:chExt cx="972830" cy="696360"/>
              </a:xfrm>
            </p:grpSpPr>
            <p:pic>
              <p:nvPicPr>
                <p:cNvPr id="165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282716"/>
                  <a:ext cx="972831" cy="1079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6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435762"/>
                  <a:ext cx="972831" cy="1079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7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153" r="34195" b="12036"/>
                <a:stretch>
                  <a:fillRect/>
                </a:stretch>
              </p:blipFill>
              <p:spPr>
                <a:xfrm>
                  <a:off x="270462" y="130089"/>
                  <a:ext cx="640172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8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33553" t="70153" r="0" b="12036"/>
                <a:stretch>
                  <a:fillRect/>
                </a:stretch>
              </p:blipFill>
              <p:spPr>
                <a:xfrm>
                  <a:off x="61218" y="589226"/>
                  <a:ext cx="646411" cy="1071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69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rcRect l="0" t="70154" r="59366" b="12036"/>
                <a:stretch>
                  <a:fillRect/>
                </a:stretch>
              </p:blipFill>
              <p:spPr>
                <a:xfrm>
                  <a:off x="56196" y="0"/>
                  <a:ext cx="395295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72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574" t="6305" r="4222" b="5849"/>
            <a:stretch>
              <a:fillRect/>
            </a:stretch>
          </p:blipFill>
          <p:spPr>
            <a:xfrm>
              <a:off x="1601535" y="35794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3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574" t="6305" r="4222" b="5849"/>
            <a:stretch>
              <a:fillRect/>
            </a:stretch>
          </p:blipFill>
          <p:spPr>
            <a:xfrm>
              <a:off x="1404030" y="166816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4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574" t="6305" r="4222" b="5849"/>
            <a:stretch>
              <a:fillRect/>
            </a:stretch>
          </p:blipFill>
          <p:spPr>
            <a:xfrm>
              <a:off x="1646081" y="312046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5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574" t="6305" r="4222" b="5849"/>
            <a:stretch>
              <a:fillRect/>
            </a:stretch>
          </p:blipFill>
          <p:spPr>
            <a:xfrm>
              <a:off x="1646081" y="473413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504714" y="858764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7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629945" y="586370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8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952201" y="71546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9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404030" y="100592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0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887654" y="57023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1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439688" y="423074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2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645603" y="1022059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3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952201" y="86069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4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74" t="6305" r="4222" b="5849"/>
            <a:stretch>
              <a:fillRect/>
            </a:stretch>
          </p:blipFill>
          <p:spPr>
            <a:xfrm>
              <a:off x="1633808" y="1149222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5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74" t="6305" r="4222" b="5849"/>
            <a:stretch>
              <a:fillRect/>
            </a:stretch>
          </p:blipFill>
          <p:spPr>
            <a:xfrm>
              <a:off x="1629945" y="129638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6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74" t="6305" r="4222" b="5849"/>
            <a:stretch>
              <a:fillRect/>
            </a:stretch>
          </p:blipFill>
          <p:spPr>
            <a:xfrm>
              <a:off x="1613810" y="1425476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651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65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700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655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653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65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56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57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58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59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60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661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696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680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667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66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6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6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6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6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673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66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6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7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7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7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679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67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7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7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7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67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681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2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4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5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0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1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2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3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4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5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97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699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714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701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713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702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704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706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07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08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712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709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710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711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715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716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1717" name="Single-Cell RNA-Seq (Tang et al. 2009)"/>
          <p:cNvSpPr txBox="1"/>
          <p:nvPr/>
        </p:nvSpPr>
        <p:spPr>
          <a:xfrm>
            <a:off x="751005" y="4457699"/>
            <a:ext cx="9261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Single-Cell</a:t>
            </a:r>
            <a:r>
              <a:t> RNA-Seq </a:t>
            </a:r>
            <a:r>
              <a:rPr sz="2400"/>
              <a:t>(Tang </a:t>
            </a:r>
            <a:r>
              <a:rPr i="1" sz="2400"/>
              <a:t>et al</a:t>
            </a:r>
            <a:r>
              <a:rPr sz="2400"/>
              <a:t>. 2009)</a:t>
            </a:r>
          </a:p>
        </p:txBody>
      </p:sp>
      <p:pic>
        <p:nvPicPr>
          <p:cNvPr id="1718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83328" y="7607300"/>
            <a:ext cx="1220072" cy="1041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1" name="Group"/>
          <p:cNvGrpSpPr/>
          <p:nvPr/>
        </p:nvGrpSpPr>
        <p:grpSpPr>
          <a:xfrm>
            <a:off x="1003406" y="5330922"/>
            <a:ext cx="865399" cy="1294726"/>
            <a:chOff x="-90" y="0"/>
            <a:chExt cx="865398" cy="1294724"/>
          </a:xfrm>
        </p:grpSpPr>
        <p:sp>
          <p:nvSpPr>
            <p:cNvPr id="1719" name="Shape"/>
            <p:cNvSpPr/>
            <p:nvPr/>
          </p:nvSpPr>
          <p:spPr>
            <a:xfrm>
              <a:off x="34327" y="724903"/>
              <a:ext cx="796605" cy="53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2806" y="0"/>
                  </a:moveTo>
                  <a:cubicBezTo>
                    <a:pt x="1728" y="2280"/>
                    <a:pt x="975" y="4963"/>
                    <a:pt x="708" y="7641"/>
                  </a:cubicBezTo>
                  <a:cubicBezTo>
                    <a:pt x="188" y="9716"/>
                    <a:pt x="-73" y="11896"/>
                    <a:pt x="18" y="13981"/>
                  </a:cubicBezTo>
                  <a:cubicBezTo>
                    <a:pt x="195" y="18032"/>
                    <a:pt x="1638" y="20696"/>
                    <a:pt x="3653" y="21367"/>
                  </a:cubicBezTo>
                  <a:lnTo>
                    <a:pt x="3653" y="21600"/>
                  </a:lnTo>
                  <a:lnTo>
                    <a:pt x="17418" y="21600"/>
                  </a:lnTo>
                  <a:lnTo>
                    <a:pt x="17418" y="20667"/>
                  </a:lnTo>
                  <a:cubicBezTo>
                    <a:pt x="19975" y="19949"/>
                    <a:pt x="21527" y="16533"/>
                    <a:pt x="21092" y="11782"/>
                  </a:cubicBezTo>
                  <a:cubicBezTo>
                    <a:pt x="20982" y="10581"/>
                    <a:pt x="20752" y="9386"/>
                    <a:pt x="20425" y="8227"/>
                  </a:cubicBezTo>
                  <a:cubicBezTo>
                    <a:pt x="20164" y="5312"/>
                    <a:pt x="19233" y="2405"/>
                    <a:pt x="17911" y="0"/>
                  </a:cubicBezTo>
                  <a:lnTo>
                    <a:pt x="280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72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9603" t="4113" r="19785" b="5205"/>
            <a:stretch>
              <a:fillRect/>
            </a:stretch>
          </p:blipFill>
          <p:spPr>
            <a:xfrm>
              <a:off x="-91" y="-1"/>
              <a:ext cx="865399" cy="129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597" fill="norm" stroke="1" extrusionOk="0">
                  <a:moveTo>
                    <a:pt x="10721" y="0"/>
                  </a:moveTo>
                  <a:cubicBezTo>
                    <a:pt x="8968" y="1"/>
                    <a:pt x="7211" y="12"/>
                    <a:pt x="7033" y="40"/>
                  </a:cubicBezTo>
                  <a:cubicBezTo>
                    <a:pt x="6485" y="126"/>
                    <a:pt x="6180" y="519"/>
                    <a:pt x="6180" y="1119"/>
                  </a:cubicBezTo>
                  <a:cubicBezTo>
                    <a:pt x="6180" y="1531"/>
                    <a:pt x="6297" y="1751"/>
                    <a:pt x="6631" y="1940"/>
                  </a:cubicBezTo>
                  <a:lnTo>
                    <a:pt x="6935" y="2112"/>
                  </a:lnTo>
                  <a:lnTo>
                    <a:pt x="6916" y="5733"/>
                  </a:lnTo>
                  <a:lnTo>
                    <a:pt x="6896" y="9361"/>
                  </a:lnTo>
                  <a:lnTo>
                    <a:pt x="6249" y="9586"/>
                  </a:lnTo>
                  <a:cubicBezTo>
                    <a:pt x="3748" y="10470"/>
                    <a:pt x="1789" y="12096"/>
                    <a:pt x="737" y="14154"/>
                  </a:cubicBezTo>
                  <a:cubicBezTo>
                    <a:pt x="36" y="15527"/>
                    <a:pt x="-177" y="16912"/>
                    <a:pt x="149" y="17967"/>
                  </a:cubicBezTo>
                  <a:cubicBezTo>
                    <a:pt x="544" y="19246"/>
                    <a:pt x="1880" y="20361"/>
                    <a:pt x="3974" y="21171"/>
                  </a:cubicBezTo>
                  <a:cubicBezTo>
                    <a:pt x="4678" y="21444"/>
                    <a:pt x="5156" y="21556"/>
                    <a:pt x="5759" y="21582"/>
                  </a:cubicBezTo>
                  <a:cubicBezTo>
                    <a:pt x="6081" y="21595"/>
                    <a:pt x="8571" y="21600"/>
                    <a:pt x="11290" y="21595"/>
                  </a:cubicBezTo>
                  <a:lnTo>
                    <a:pt x="16232" y="21588"/>
                  </a:lnTo>
                  <a:lnTo>
                    <a:pt x="16870" y="21376"/>
                  </a:lnTo>
                  <a:cubicBezTo>
                    <a:pt x="19574" y="20497"/>
                    <a:pt x="21141" y="19079"/>
                    <a:pt x="21371" y="17299"/>
                  </a:cubicBezTo>
                  <a:cubicBezTo>
                    <a:pt x="21423" y="16899"/>
                    <a:pt x="21311" y="15965"/>
                    <a:pt x="21155" y="15458"/>
                  </a:cubicBezTo>
                  <a:cubicBezTo>
                    <a:pt x="20593" y="13618"/>
                    <a:pt x="19355" y="12036"/>
                    <a:pt x="17517" y="10811"/>
                  </a:cubicBezTo>
                  <a:cubicBezTo>
                    <a:pt x="16688" y="10258"/>
                    <a:pt x="16031" y="9929"/>
                    <a:pt x="15124" y="9613"/>
                  </a:cubicBezTo>
                  <a:lnTo>
                    <a:pt x="14546" y="9414"/>
                  </a:lnTo>
                  <a:lnTo>
                    <a:pt x="14536" y="5766"/>
                  </a:lnTo>
                  <a:lnTo>
                    <a:pt x="14516" y="2125"/>
                  </a:lnTo>
                  <a:lnTo>
                    <a:pt x="14820" y="1933"/>
                  </a:lnTo>
                  <a:cubicBezTo>
                    <a:pt x="15167" y="1714"/>
                    <a:pt x="15271" y="1512"/>
                    <a:pt x="15271" y="1086"/>
                  </a:cubicBezTo>
                  <a:cubicBezTo>
                    <a:pt x="15272" y="509"/>
                    <a:pt x="14952" y="127"/>
                    <a:pt x="14398" y="40"/>
                  </a:cubicBezTo>
                  <a:cubicBezTo>
                    <a:pt x="14223" y="12"/>
                    <a:pt x="12474" y="0"/>
                    <a:pt x="10721" y="0"/>
                  </a:cubicBezTo>
                  <a:close/>
                  <a:moveTo>
                    <a:pt x="7524" y="907"/>
                  </a:moveTo>
                  <a:lnTo>
                    <a:pt x="10721" y="907"/>
                  </a:lnTo>
                  <a:lnTo>
                    <a:pt x="13928" y="907"/>
                  </a:lnTo>
                  <a:lnTo>
                    <a:pt x="13947" y="1033"/>
                  </a:lnTo>
                  <a:cubicBezTo>
                    <a:pt x="13966" y="1143"/>
                    <a:pt x="13938" y="1165"/>
                    <a:pt x="13692" y="1232"/>
                  </a:cubicBezTo>
                  <a:cubicBezTo>
                    <a:pt x="13537" y="1274"/>
                    <a:pt x="13376" y="1351"/>
                    <a:pt x="13339" y="1397"/>
                  </a:cubicBezTo>
                  <a:cubicBezTo>
                    <a:pt x="13298" y="1450"/>
                    <a:pt x="13271" y="3044"/>
                    <a:pt x="13271" y="5660"/>
                  </a:cubicBezTo>
                  <a:lnTo>
                    <a:pt x="13271" y="9844"/>
                  </a:lnTo>
                  <a:lnTo>
                    <a:pt x="13418" y="9970"/>
                  </a:lnTo>
                  <a:cubicBezTo>
                    <a:pt x="13498" y="10039"/>
                    <a:pt x="13896" y="10211"/>
                    <a:pt x="14300" y="10347"/>
                  </a:cubicBezTo>
                  <a:cubicBezTo>
                    <a:pt x="15211" y="10656"/>
                    <a:pt x="15961" y="11030"/>
                    <a:pt x="16733" y="11566"/>
                  </a:cubicBezTo>
                  <a:cubicBezTo>
                    <a:pt x="18041" y="12474"/>
                    <a:pt x="18981" y="13554"/>
                    <a:pt x="19567" y="14816"/>
                  </a:cubicBezTo>
                  <a:cubicBezTo>
                    <a:pt x="19982" y="15710"/>
                    <a:pt x="20176" y="16849"/>
                    <a:pt x="20028" y="17510"/>
                  </a:cubicBezTo>
                  <a:cubicBezTo>
                    <a:pt x="19745" y="18767"/>
                    <a:pt x="18474" y="19826"/>
                    <a:pt x="16389" y="20536"/>
                  </a:cubicBezTo>
                  <a:lnTo>
                    <a:pt x="15771" y="20741"/>
                  </a:lnTo>
                  <a:lnTo>
                    <a:pt x="10741" y="20741"/>
                  </a:lnTo>
                  <a:lnTo>
                    <a:pt x="5700" y="20741"/>
                  </a:lnTo>
                  <a:lnTo>
                    <a:pt x="4886" y="20463"/>
                  </a:lnTo>
                  <a:cubicBezTo>
                    <a:pt x="3327" y="19929"/>
                    <a:pt x="2223" y="19183"/>
                    <a:pt x="1679" y="18298"/>
                  </a:cubicBezTo>
                  <a:cubicBezTo>
                    <a:pt x="1381" y="17814"/>
                    <a:pt x="1319" y="17553"/>
                    <a:pt x="1326" y="16835"/>
                  </a:cubicBezTo>
                  <a:cubicBezTo>
                    <a:pt x="1337" y="15706"/>
                    <a:pt x="1718" y="14674"/>
                    <a:pt x="2562" y="13505"/>
                  </a:cubicBezTo>
                  <a:cubicBezTo>
                    <a:pt x="3307" y="12473"/>
                    <a:pt x="4507" y="11466"/>
                    <a:pt x="5729" y="10844"/>
                  </a:cubicBezTo>
                  <a:cubicBezTo>
                    <a:pt x="5994" y="10709"/>
                    <a:pt x="6617" y="10465"/>
                    <a:pt x="7112" y="10301"/>
                  </a:cubicBezTo>
                  <a:cubicBezTo>
                    <a:pt x="7782" y="10080"/>
                    <a:pt x="8032" y="9974"/>
                    <a:pt x="8093" y="9884"/>
                  </a:cubicBezTo>
                  <a:cubicBezTo>
                    <a:pt x="8153" y="9794"/>
                    <a:pt x="8171" y="8703"/>
                    <a:pt x="8171" y="5614"/>
                  </a:cubicBezTo>
                  <a:cubicBezTo>
                    <a:pt x="8171" y="1031"/>
                    <a:pt x="8200" y="1299"/>
                    <a:pt x="7740" y="1218"/>
                  </a:cubicBezTo>
                  <a:cubicBezTo>
                    <a:pt x="7554" y="1186"/>
                    <a:pt x="7524" y="1154"/>
                    <a:pt x="7524" y="1040"/>
                  </a:cubicBezTo>
                  <a:lnTo>
                    <a:pt x="7524" y="907"/>
                  </a:lnTo>
                  <a:close/>
                  <a:moveTo>
                    <a:pt x="13486" y="10798"/>
                  </a:moveTo>
                  <a:cubicBezTo>
                    <a:pt x="13340" y="10783"/>
                    <a:pt x="13258" y="10814"/>
                    <a:pt x="13202" y="10884"/>
                  </a:cubicBezTo>
                  <a:cubicBezTo>
                    <a:pt x="13085" y="11031"/>
                    <a:pt x="13180" y="11143"/>
                    <a:pt x="13496" y="11228"/>
                  </a:cubicBezTo>
                  <a:cubicBezTo>
                    <a:pt x="14404" y="11470"/>
                    <a:pt x="15779" y="12257"/>
                    <a:pt x="16527" y="12962"/>
                  </a:cubicBezTo>
                  <a:cubicBezTo>
                    <a:pt x="17589" y="13964"/>
                    <a:pt x="18214" y="15094"/>
                    <a:pt x="18380" y="16299"/>
                  </a:cubicBezTo>
                  <a:cubicBezTo>
                    <a:pt x="18423" y="16608"/>
                    <a:pt x="18490" y="16883"/>
                    <a:pt x="18527" y="16915"/>
                  </a:cubicBezTo>
                  <a:cubicBezTo>
                    <a:pt x="18607" y="16982"/>
                    <a:pt x="18781" y="16994"/>
                    <a:pt x="18920" y="16934"/>
                  </a:cubicBezTo>
                  <a:cubicBezTo>
                    <a:pt x="18997" y="16901"/>
                    <a:pt x="19011" y="16796"/>
                    <a:pt x="18978" y="16411"/>
                  </a:cubicBezTo>
                  <a:cubicBezTo>
                    <a:pt x="18788" y="14138"/>
                    <a:pt x="16785" y="11892"/>
                    <a:pt x="14144" y="10976"/>
                  </a:cubicBezTo>
                  <a:cubicBezTo>
                    <a:pt x="13841" y="10871"/>
                    <a:pt x="13633" y="10812"/>
                    <a:pt x="13486" y="10798"/>
                  </a:cubicBezTo>
                  <a:close/>
                  <a:moveTo>
                    <a:pt x="18302" y="17418"/>
                  </a:moveTo>
                  <a:cubicBezTo>
                    <a:pt x="18146" y="17428"/>
                    <a:pt x="17995" y="17479"/>
                    <a:pt x="17860" y="17570"/>
                  </a:cubicBezTo>
                  <a:cubicBezTo>
                    <a:pt x="17611" y="17738"/>
                    <a:pt x="17609" y="18076"/>
                    <a:pt x="17860" y="18245"/>
                  </a:cubicBezTo>
                  <a:cubicBezTo>
                    <a:pt x="17958" y="18311"/>
                    <a:pt x="18102" y="18374"/>
                    <a:pt x="18184" y="18384"/>
                  </a:cubicBezTo>
                  <a:cubicBezTo>
                    <a:pt x="18595" y="18435"/>
                    <a:pt x="18956" y="18302"/>
                    <a:pt x="19067" y="18053"/>
                  </a:cubicBezTo>
                  <a:cubicBezTo>
                    <a:pt x="19230" y="17684"/>
                    <a:pt x="18769" y="17387"/>
                    <a:pt x="18302" y="1741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722" name="one cell"/>
          <p:cNvSpPr txBox="1"/>
          <p:nvPr/>
        </p:nvSpPr>
        <p:spPr>
          <a:xfrm>
            <a:off x="812064" y="6741770"/>
            <a:ext cx="1248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one cell</a:t>
            </a:r>
          </a:p>
        </p:txBody>
      </p:sp>
      <p:grpSp>
        <p:nvGrpSpPr>
          <p:cNvPr id="1738" name="Group"/>
          <p:cNvGrpSpPr/>
          <p:nvPr/>
        </p:nvGrpSpPr>
        <p:grpSpPr>
          <a:xfrm>
            <a:off x="7889530" y="5492539"/>
            <a:ext cx="4678462" cy="1406411"/>
            <a:chOff x="0" y="0"/>
            <a:chExt cx="4678461" cy="1406409"/>
          </a:xfrm>
        </p:grpSpPr>
        <p:grpSp>
          <p:nvGrpSpPr>
            <p:cNvPr id="1736" name="Group"/>
            <p:cNvGrpSpPr/>
            <p:nvPr/>
          </p:nvGrpSpPr>
          <p:grpSpPr>
            <a:xfrm>
              <a:off x="0" y="0"/>
              <a:ext cx="4678462" cy="1406410"/>
              <a:chOff x="0" y="0"/>
              <a:chExt cx="4678461" cy="1406409"/>
            </a:xfrm>
          </p:grpSpPr>
          <p:sp>
            <p:nvSpPr>
              <p:cNvPr id="1723" name="Rectangle"/>
              <p:cNvSpPr/>
              <p:nvPr/>
            </p:nvSpPr>
            <p:spPr>
              <a:xfrm>
                <a:off x="0" y="0"/>
                <a:ext cx="4623674" cy="1379841"/>
              </a:xfrm>
              <a:prstGeom prst="rect">
                <a:avLst/>
              </a:prstGeom>
              <a:solidFill>
                <a:srgbClr val="D6D5D5">
                  <a:alpha val="39803"/>
                </a:srgbClr>
              </a:solidFill>
              <a:ln w="25400" cap="flat">
                <a:solidFill>
                  <a:srgbClr val="000000">
                    <a:alpha val="3980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735" name="Group"/>
              <p:cNvGrpSpPr/>
              <p:nvPr/>
            </p:nvGrpSpPr>
            <p:grpSpPr>
              <a:xfrm>
                <a:off x="2336581" y="147838"/>
                <a:ext cx="2341881" cy="1258572"/>
                <a:chOff x="-12700" y="-12700"/>
                <a:chExt cx="2341879" cy="1258571"/>
              </a:xfrm>
            </p:grpSpPr>
            <p:pic>
              <p:nvPicPr>
                <p:cNvPr id="1724" name="Line" descr="Line"/>
                <p:cNvPicPr>
                  <a:picLocks noChangeAspect="0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-12700" y="924893"/>
                  <a:ext cx="2341880" cy="2540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726" name="Line" descr="Line"/>
                <p:cNvPicPr>
                  <a:picLocks noChangeAspect="0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 rot="16200000">
                  <a:off x="-418970" y="484912"/>
                  <a:ext cx="1020626" cy="2540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728" name="Rectangle"/>
                <p:cNvSpPr/>
                <p:nvPr/>
              </p:nvSpPr>
              <p:spPr>
                <a:xfrm>
                  <a:off x="384162" y="122799"/>
                  <a:ext cx="251083" cy="809032"/>
                </a:xfrm>
                <a:prstGeom prst="rect">
                  <a:avLst/>
                </a:prstGeom>
                <a:solidFill>
                  <a:schemeClr val="accent1">
                    <a:lumOff val="-135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chemeClr val="accent1">
                          <a:lumOff val="-13575"/>
                        </a:schemeClr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729" name="Rectangle"/>
                <p:cNvSpPr/>
                <p:nvPr/>
              </p:nvSpPr>
              <p:spPr>
                <a:xfrm>
                  <a:off x="932221" y="457288"/>
                  <a:ext cx="251083" cy="474543"/>
                </a:xfrm>
                <a:prstGeom prst="rect">
                  <a:avLst/>
                </a:prstGeom>
                <a:solidFill>
                  <a:schemeClr val="accent1">
                    <a:lumOff val="-135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chemeClr val="accent1">
                          <a:lumOff val="-13575"/>
                        </a:schemeClr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730" name="Rectangle"/>
                <p:cNvSpPr/>
                <p:nvPr/>
              </p:nvSpPr>
              <p:spPr>
                <a:xfrm>
                  <a:off x="1480280" y="362985"/>
                  <a:ext cx="251083" cy="568846"/>
                </a:xfrm>
                <a:prstGeom prst="rect">
                  <a:avLst/>
                </a:prstGeom>
                <a:solidFill>
                  <a:schemeClr val="accent1">
                    <a:lumOff val="-135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chemeClr val="accent1">
                          <a:lumOff val="-13575"/>
                        </a:schemeClr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734" name="Group"/>
                <p:cNvGrpSpPr/>
                <p:nvPr/>
              </p:nvGrpSpPr>
              <p:grpSpPr>
                <a:xfrm>
                  <a:off x="337612" y="872044"/>
                  <a:ext cx="1467703" cy="373828"/>
                  <a:chOff x="0" y="0"/>
                  <a:chExt cx="1467701" cy="373827"/>
                </a:xfrm>
              </p:grpSpPr>
              <p:sp>
                <p:nvSpPr>
                  <p:cNvPr id="1731" name="tx1"/>
                  <p:cNvSpPr txBox="1"/>
                  <p:nvPr/>
                </p:nvSpPr>
                <p:spPr>
                  <a:xfrm>
                    <a:off x="0" y="0"/>
                    <a:ext cx="398987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tx1</a:t>
                    </a:r>
                  </a:p>
                </p:txBody>
              </p:sp>
              <p:sp>
                <p:nvSpPr>
                  <p:cNvPr id="1732" name="tx2"/>
                  <p:cNvSpPr txBox="1"/>
                  <p:nvPr/>
                </p:nvSpPr>
                <p:spPr>
                  <a:xfrm>
                    <a:off x="520656" y="0"/>
                    <a:ext cx="398987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tx2</a:t>
                    </a:r>
                  </a:p>
                </p:txBody>
              </p:sp>
              <p:sp>
                <p:nvSpPr>
                  <p:cNvPr id="1733" name="tx3"/>
                  <p:cNvSpPr txBox="1"/>
                  <p:nvPr/>
                </p:nvSpPr>
                <p:spPr>
                  <a:xfrm>
                    <a:off x="1068714" y="0"/>
                    <a:ext cx="398988" cy="37382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tx3</a:t>
                    </a:r>
                  </a:p>
                </p:txBody>
              </p:sp>
            </p:grpSp>
          </p:grpSp>
        </p:grpSp>
        <p:sp>
          <p:nvSpPr>
            <p:cNvPr id="1737" name="Individual…"/>
            <p:cNvSpPr txBox="1"/>
            <p:nvPr/>
          </p:nvSpPr>
          <p:spPr>
            <a:xfrm>
              <a:off x="328171" y="247627"/>
              <a:ext cx="1620019" cy="911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rPr b="1"/>
                <a:t>Individual</a:t>
              </a:r>
              <a:endParaRPr b="1"/>
            </a:p>
            <a:p>
              <a:pPr>
                <a:defRPr b="0" sz="2200"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rPr b="1"/>
                <a:t>Cell</a:t>
              </a:r>
            </a:p>
          </p:txBody>
        </p:sp>
      </p:grpSp>
      <p:sp>
        <p:nvSpPr>
          <p:cNvPr id="1739" name="chemistry challenge: small amount of starting material"/>
          <p:cNvSpPr txBox="1"/>
          <p:nvPr/>
        </p:nvSpPr>
        <p:spPr>
          <a:xfrm>
            <a:off x="2821105" y="5450569"/>
            <a:ext cx="4116108" cy="71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chemistry challenge</a:t>
            </a:r>
            <a:r>
              <a:t>: small amount of starting material </a:t>
            </a:r>
          </a:p>
        </p:txBody>
      </p:sp>
      <p:grpSp>
        <p:nvGrpSpPr>
          <p:cNvPr id="1746" name="Group"/>
          <p:cNvGrpSpPr/>
          <p:nvPr/>
        </p:nvGrpSpPr>
        <p:grpSpPr>
          <a:xfrm>
            <a:off x="3960200" y="6251877"/>
            <a:ext cx="1221760" cy="480575"/>
            <a:chOff x="4770" y="0"/>
            <a:chExt cx="1221759" cy="480574"/>
          </a:xfrm>
        </p:grpSpPr>
        <p:pic>
          <p:nvPicPr>
            <p:cNvPr id="1740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084" r="0" b="11966"/>
            <a:stretch>
              <a:fillRect/>
            </a:stretch>
          </p:blipFill>
          <p:spPr>
            <a:xfrm flipH="1">
              <a:off x="4770" y="333340"/>
              <a:ext cx="1147031" cy="12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1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3" r="34195" b="12036"/>
            <a:stretch>
              <a:fillRect/>
            </a:stretch>
          </p:blipFill>
          <p:spPr>
            <a:xfrm flipH="1">
              <a:off x="90229" y="153383"/>
              <a:ext cx="754804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2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4" r="59366" b="12036"/>
            <a:stretch>
              <a:fillRect/>
            </a:stretch>
          </p:blipFill>
          <p:spPr>
            <a:xfrm flipH="1">
              <a:off x="631589" y="0"/>
              <a:ext cx="466078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3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054314" y="42115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44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821444" y="196598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45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106838" y="367834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747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flipH="1" rot="2267117">
            <a:off x="6873278" y="6010390"/>
            <a:ext cx="446756" cy="353658"/>
          </a:xfrm>
          <a:prstGeom prst="rect">
            <a:avLst/>
          </a:prstGeom>
        </p:spPr>
      </p:pic>
      <p:sp>
        <p:nvSpPr>
          <p:cNvPr id="1749" name="one cell is (obviously) not enough"/>
          <p:cNvSpPr txBox="1"/>
          <p:nvPr/>
        </p:nvSpPr>
        <p:spPr>
          <a:xfrm>
            <a:off x="2821105" y="7645273"/>
            <a:ext cx="4519730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one cell is (obviously) not enough</a:t>
            </a:r>
            <a:r>
              <a:t> </a:t>
            </a:r>
          </a:p>
        </p:txBody>
      </p:sp>
      <p:pic>
        <p:nvPicPr>
          <p:cNvPr id="1750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0" t="0" r="0" b="12986"/>
          <a:stretch>
            <a:fillRect/>
          </a:stretch>
        </p:blipFill>
        <p:spPr>
          <a:xfrm>
            <a:off x="7820818" y="7066543"/>
            <a:ext cx="4015582" cy="2140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414"/>
                </a:lnTo>
                <a:lnTo>
                  <a:pt x="0" y="21600"/>
                </a:lnTo>
                <a:lnTo>
                  <a:pt x="21572" y="21600"/>
                </a:lnTo>
                <a:lnTo>
                  <a:pt x="21562" y="20483"/>
                </a:lnTo>
                <a:lnTo>
                  <a:pt x="21220" y="20371"/>
                </a:lnTo>
                <a:cubicBezTo>
                  <a:pt x="20587" y="20169"/>
                  <a:pt x="19863" y="19558"/>
                  <a:pt x="19519" y="18937"/>
                </a:cubicBezTo>
                <a:cubicBezTo>
                  <a:pt x="19170" y="18307"/>
                  <a:pt x="18676" y="16739"/>
                  <a:pt x="18287" y="15017"/>
                </a:cubicBezTo>
                <a:cubicBezTo>
                  <a:pt x="17411" y="11140"/>
                  <a:pt x="16980" y="9987"/>
                  <a:pt x="16395" y="9987"/>
                </a:cubicBezTo>
                <a:cubicBezTo>
                  <a:pt x="16130" y="9987"/>
                  <a:pt x="16037" y="10070"/>
                  <a:pt x="15808" y="10520"/>
                </a:cubicBezTo>
                <a:cubicBezTo>
                  <a:pt x="15534" y="11059"/>
                  <a:pt x="14982" y="12536"/>
                  <a:pt x="14982" y="12730"/>
                </a:cubicBezTo>
                <a:cubicBezTo>
                  <a:pt x="14982" y="12973"/>
                  <a:pt x="14305" y="14683"/>
                  <a:pt x="13917" y="15421"/>
                </a:cubicBezTo>
                <a:cubicBezTo>
                  <a:pt x="13376" y="16451"/>
                  <a:pt x="12917" y="16840"/>
                  <a:pt x="12121" y="16939"/>
                </a:cubicBezTo>
                <a:cubicBezTo>
                  <a:pt x="11567" y="17008"/>
                  <a:pt x="11460" y="16978"/>
                  <a:pt x="11069" y="16642"/>
                </a:cubicBezTo>
                <a:cubicBezTo>
                  <a:pt x="10455" y="16116"/>
                  <a:pt x="9946" y="15079"/>
                  <a:pt x="9303" y="13051"/>
                </a:cubicBezTo>
                <a:cubicBezTo>
                  <a:pt x="9254" y="12895"/>
                  <a:pt x="8952" y="11805"/>
                  <a:pt x="8631" y="10628"/>
                </a:cubicBezTo>
                <a:cubicBezTo>
                  <a:pt x="7667" y="7093"/>
                  <a:pt x="7333" y="6179"/>
                  <a:pt x="6782" y="5538"/>
                </a:cubicBezTo>
                <a:cubicBezTo>
                  <a:pt x="6607" y="5335"/>
                  <a:pt x="6555" y="5200"/>
                  <a:pt x="6609" y="5098"/>
                </a:cubicBezTo>
                <a:cubicBezTo>
                  <a:pt x="6663" y="4998"/>
                  <a:pt x="9127" y="4922"/>
                  <a:pt x="14143" y="4877"/>
                </a:cubicBezTo>
                <a:lnTo>
                  <a:pt x="21600" y="4809"/>
                </a:lnTo>
                <a:lnTo>
                  <a:pt x="21600" y="240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722" y="4921"/>
                </a:moveTo>
                <a:lnTo>
                  <a:pt x="3119" y="4966"/>
                </a:lnTo>
                <a:cubicBezTo>
                  <a:pt x="4437" y="4991"/>
                  <a:pt x="5542" y="5064"/>
                  <a:pt x="5576" y="5126"/>
                </a:cubicBezTo>
                <a:cubicBezTo>
                  <a:pt x="5610" y="5187"/>
                  <a:pt x="5470" y="5441"/>
                  <a:pt x="5267" y="5686"/>
                </a:cubicBezTo>
                <a:cubicBezTo>
                  <a:pt x="5063" y="5931"/>
                  <a:pt x="4826" y="6273"/>
                  <a:pt x="4739" y="6451"/>
                </a:cubicBezTo>
                <a:cubicBezTo>
                  <a:pt x="4330" y="7292"/>
                  <a:pt x="3668" y="9425"/>
                  <a:pt x="3332" y="10984"/>
                </a:cubicBezTo>
                <a:cubicBezTo>
                  <a:pt x="3290" y="11180"/>
                  <a:pt x="3212" y="11534"/>
                  <a:pt x="3160" y="11769"/>
                </a:cubicBezTo>
                <a:cubicBezTo>
                  <a:pt x="3107" y="12004"/>
                  <a:pt x="3004" y="12584"/>
                  <a:pt x="2929" y="13055"/>
                </a:cubicBezTo>
                <a:cubicBezTo>
                  <a:pt x="2854" y="13525"/>
                  <a:pt x="2742" y="14232"/>
                  <a:pt x="2679" y="14624"/>
                </a:cubicBezTo>
                <a:cubicBezTo>
                  <a:pt x="2617" y="15017"/>
                  <a:pt x="2535" y="15450"/>
                  <a:pt x="2498" y="15589"/>
                </a:cubicBezTo>
                <a:cubicBezTo>
                  <a:pt x="2461" y="15728"/>
                  <a:pt x="2410" y="16147"/>
                  <a:pt x="2385" y="16518"/>
                </a:cubicBezTo>
                <a:cubicBezTo>
                  <a:pt x="2359" y="16889"/>
                  <a:pt x="2312" y="17257"/>
                  <a:pt x="2282" y="17335"/>
                </a:cubicBezTo>
                <a:cubicBezTo>
                  <a:pt x="2252" y="17414"/>
                  <a:pt x="2205" y="17654"/>
                  <a:pt x="2178" y="17872"/>
                </a:cubicBezTo>
                <a:cubicBezTo>
                  <a:pt x="2092" y="18540"/>
                  <a:pt x="1666" y="19695"/>
                  <a:pt x="1345" y="20130"/>
                </a:cubicBezTo>
                <a:cubicBezTo>
                  <a:pt x="1022" y="20569"/>
                  <a:pt x="780" y="20661"/>
                  <a:pt x="719" y="20367"/>
                </a:cubicBezTo>
                <a:cubicBezTo>
                  <a:pt x="699" y="20269"/>
                  <a:pt x="694" y="16752"/>
                  <a:pt x="704" y="12554"/>
                </a:cubicBezTo>
                <a:lnTo>
                  <a:pt x="722" y="4921"/>
                </a:lnTo>
                <a:close/>
                <a:moveTo>
                  <a:pt x="6095" y="5562"/>
                </a:moveTo>
                <a:cubicBezTo>
                  <a:pt x="6444" y="5562"/>
                  <a:pt x="6551" y="5633"/>
                  <a:pt x="6793" y="6007"/>
                </a:cubicBezTo>
                <a:cubicBezTo>
                  <a:pt x="7194" y="6626"/>
                  <a:pt x="7618" y="7852"/>
                  <a:pt x="8319" y="10416"/>
                </a:cubicBezTo>
                <a:cubicBezTo>
                  <a:pt x="8652" y="11632"/>
                  <a:pt x="9003" y="12862"/>
                  <a:pt x="9101" y="13155"/>
                </a:cubicBezTo>
                <a:cubicBezTo>
                  <a:pt x="9199" y="13447"/>
                  <a:pt x="9278" y="13727"/>
                  <a:pt x="9278" y="13771"/>
                </a:cubicBezTo>
                <a:cubicBezTo>
                  <a:pt x="9278" y="13942"/>
                  <a:pt x="9933" y="15507"/>
                  <a:pt x="10226" y="16038"/>
                </a:cubicBezTo>
                <a:cubicBezTo>
                  <a:pt x="10681" y="16864"/>
                  <a:pt x="11344" y="17403"/>
                  <a:pt x="11897" y="17403"/>
                </a:cubicBezTo>
                <a:cubicBezTo>
                  <a:pt x="12994" y="17404"/>
                  <a:pt x="14125" y="16119"/>
                  <a:pt x="14809" y="14092"/>
                </a:cubicBezTo>
                <a:cubicBezTo>
                  <a:pt x="14975" y="13600"/>
                  <a:pt x="15296" y="12626"/>
                  <a:pt x="15522" y="11933"/>
                </a:cubicBezTo>
                <a:cubicBezTo>
                  <a:pt x="15912" y="10738"/>
                  <a:pt x="16177" y="10271"/>
                  <a:pt x="16464" y="10271"/>
                </a:cubicBezTo>
                <a:cubicBezTo>
                  <a:pt x="16792" y="10271"/>
                  <a:pt x="17407" y="12108"/>
                  <a:pt x="17964" y="14760"/>
                </a:cubicBezTo>
                <a:cubicBezTo>
                  <a:pt x="18194" y="15853"/>
                  <a:pt x="18711" y="17676"/>
                  <a:pt x="19028" y="18497"/>
                </a:cubicBezTo>
                <a:cubicBezTo>
                  <a:pt x="19337" y="19299"/>
                  <a:pt x="19547" y="19617"/>
                  <a:pt x="20097" y="20106"/>
                </a:cubicBezTo>
                <a:cubicBezTo>
                  <a:pt x="20296" y="20283"/>
                  <a:pt x="20441" y="20487"/>
                  <a:pt x="20417" y="20559"/>
                </a:cubicBezTo>
                <a:cubicBezTo>
                  <a:pt x="20369" y="20705"/>
                  <a:pt x="1651" y="20745"/>
                  <a:pt x="1573" y="20599"/>
                </a:cubicBezTo>
                <a:cubicBezTo>
                  <a:pt x="1547" y="20549"/>
                  <a:pt x="1659" y="20223"/>
                  <a:pt x="1821" y="19878"/>
                </a:cubicBezTo>
                <a:cubicBezTo>
                  <a:pt x="2178" y="19117"/>
                  <a:pt x="2399" y="18260"/>
                  <a:pt x="2587" y="16919"/>
                </a:cubicBezTo>
                <a:cubicBezTo>
                  <a:pt x="2962" y="14246"/>
                  <a:pt x="3305" y="12184"/>
                  <a:pt x="3535" y="11200"/>
                </a:cubicBezTo>
                <a:cubicBezTo>
                  <a:pt x="4083" y="8861"/>
                  <a:pt x="4574" y="7279"/>
                  <a:pt x="4961" y="6623"/>
                </a:cubicBezTo>
                <a:cubicBezTo>
                  <a:pt x="5480" y="5745"/>
                  <a:pt x="5677" y="5562"/>
                  <a:pt x="6095" y="556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51" name="transcript_1 abundance"/>
          <p:cNvSpPr txBox="1"/>
          <p:nvPr/>
        </p:nvSpPr>
        <p:spPr>
          <a:xfrm>
            <a:off x="8291698" y="9270767"/>
            <a:ext cx="30738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transcript_1 abundance</a:t>
            </a:r>
          </a:p>
        </p:txBody>
      </p:sp>
      <p:sp>
        <p:nvSpPr>
          <p:cNvPr id="1752" name="x"/>
          <p:cNvSpPr txBox="1"/>
          <p:nvPr/>
        </p:nvSpPr>
        <p:spPr>
          <a:xfrm>
            <a:off x="93352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27228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53" name="x"/>
          <p:cNvSpPr txBox="1"/>
          <p:nvPr/>
        </p:nvSpPr>
        <p:spPr>
          <a:xfrm>
            <a:off x="86113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54" name="bulk"/>
          <p:cNvSpPr txBox="1"/>
          <p:nvPr/>
        </p:nvSpPr>
        <p:spPr>
          <a:xfrm>
            <a:off x="8971040" y="87252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bulk</a:t>
            </a:r>
          </a:p>
        </p:txBody>
      </p:sp>
      <p:sp>
        <p:nvSpPr>
          <p:cNvPr id="1755" name="cell"/>
          <p:cNvSpPr txBox="1"/>
          <p:nvPr/>
        </p:nvSpPr>
        <p:spPr>
          <a:xfrm>
            <a:off x="8272540" y="87506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756" name="x"/>
          <p:cNvSpPr txBox="1"/>
          <p:nvPr/>
        </p:nvSpPr>
        <p:spPr>
          <a:xfrm>
            <a:off x="10668711" y="88326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757" name="cell"/>
          <p:cNvSpPr txBox="1"/>
          <p:nvPr/>
        </p:nvSpPr>
        <p:spPr>
          <a:xfrm>
            <a:off x="10329940" y="87252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</a:t>
            </a:r>
          </a:p>
        </p:txBody>
      </p:sp>
      <p:pic>
        <p:nvPicPr>
          <p:cNvPr id="1758" name="droppedImage.tiff" descr="droppedImage.tiff"/>
          <p:cNvPicPr>
            <a:picLocks noChangeAspect="1"/>
          </p:cNvPicPr>
          <p:nvPr/>
        </p:nvPicPr>
        <p:blipFill>
          <a:blip r:embed="rId6">
            <a:extLst/>
          </a:blip>
          <a:srcRect l="2407" t="6305" r="4192" b="5775"/>
          <a:stretch>
            <a:fillRect/>
          </a:stretch>
        </p:blipFill>
        <p:spPr>
          <a:xfrm>
            <a:off x="1220134" y="6108776"/>
            <a:ext cx="431823" cy="40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0" h="21531" fill="norm" stroke="1" extrusionOk="0">
                <a:moveTo>
                  <a:pt x="9567" y="53"/>
                </a:moveTo>
                <a:cubicBezTo>
                  <a:pt x="8301" y="242"/>
                  <a:pt x="7531" y="589"/>
                  <a:pt x="6106" y="1609"/>
                </a:cubicBezTo>
                <a:cubicBezTo>
                  <a:pt x="5442" y="2084"/>
                  <a:pt x="4628" y="2618"/>
                  <a:pt x="4317" y="2786"/>
                </a:cubicBezTo>
                <a:cubicBezTo>
                  <a:pt x="1392" y="4371"/>
                  <a:pt x="-401" y="7846"/>
                  <a:pt x="77" y="11006"/>
                </a:cubicBezTo>
                <a:cubicBezTo>
                  <a:pt x="437" y="13380"/>
                  <a:pt x="1112" y="14930"/>
                  <a:pt x="2800" y="17313"/>
                </a:cubicBezTo>
                <a:cubicBezTo>
                  <a:pt x="4158" y="19230"/>
                  <a:pt x="4907" y="20039"/>
                  <a:pt x="5775" y="20529"/>
                </a:cubicBezTo>
                <a:cubicBezTo>
                  <a:pt x="6718" y="21061"/>
                  <a:pt x="8031" y="21417"/>
                  <a:pt x="9431" y="21517"/>
                </a:cubicBezTo>
                <a:cubicBezTo>
                  <a:pt x="10192" y="21572"/>
                  <a:pt x="12235" y="21455"/>
                  <a:pt x="12873" y="21328"/>
                </a:cubicBezTo>
                <a:cubicBezTo>
                  <a:pt x="13236" y="21256"/>
                  <a:pt x="13766" y="21156"/>
                  <a:pt x="13807" y="21160"/>
                </a:cubicBezTo>
                <a:cubicBezTo>
                  <a:pt x="13832" y="21162"/>
                  <a:pt x="14034" y="21110"/>
                  <a:pt x="14235" y="21034"/>
                </a:cubicBezTo>
                <a:cubicBezTo>
                  <a:pt x="14435" y="20957"/>
                  <a:pt x="14592" y="20904"/>
                  <a:pt x="14604" y="20908"/>
                </a:cubicBezTo>
                <a:cubicBezTo>
                  <a:pt x="14661" y="20925"/>
                  <a:pt x="15426" y="20680"/>
                  <a:pt x="15713" y="20550"/>
                </a:cubicBezTo>
                <a:cubicBezTo>
                  <a:pt x="15891" y="20470"/>
                  <a:pt x="16056" y="20401"/>
                  <a:pt x="16082" y="20403"/>
                </a:cubicBezTo>
                <a:cubicBezTo>
                  <a:pt x="16187" y="20413"/>
                  <a:pt x="18122" y="19306"/>
                  <a:pt x="18649" y="18932"/>
                </a:cubicBezTo>
                <a:cubicBezTo>
                  <a:pt x="20267" y="17783"/>
                  <a:pt x="21011" y="15797"/>
                  <a:pt x="21119" y="12415"/>
                </a:cubicBezTo>
                <a:cubicBezTo>
                  <a:pt x="21199" y="9920"/>
                  <a:pt x="21162" y="8118"/>
                  <a:pt x="21002" y="7474"/>
                </a:cubicBezTo>
                <a:cubicBezTo>
                  <a:pt x="20638" y="6011"/>
                  <a:pt x="19707" y="4395"/>
                  <a:pt x="18766" y="3585"/>
                </a:cubicBezTo>
                <a:cubicBezTo>
                  <a:pt x="18338" y="3217"/>
                  <a:pt x="17639" y="2751"/>
                  <a:pt x="17482" y="2723"/>
                </a:cubicBezTo>
                <a:cubicBezTo>
                  <a:pt x="17457" y="2719"/>
                  <a:pt x="17354" y="2660"/>
                  <a:pt x="17249" y="2597"/>
                </a:cubicBezTo>
                <a:cubicBezTo>
                  <a:pt x="17144" y="2534"/>
                  <a:pt x="16748" y="2353"/>
                  <a:pt x="16354" y="2198"/>
                </a:cubicBezTo>
                <a:cubicBezTo>
                  <a:pt x="15961" y="2042"/>
                  <a:pt x="15191" y="1631"/>
                  <a:pt x="14643" y="1294"/>
                </a:cubicBezTo>
                <a:cubicBezTo>
                  <a:pt x="14095" y="957"/>
                  <a:pt x="13632" y="692"/>
                  <a:pt x="13632" y="705"/>
                </a:cubicBezTo>
                <a:cubicBezTo>
                  <a:pt x="13632" y="718"/>
                  <a:pt x="13455" y="633"/>
                  <a:pt x="13243" y="516"/>
                </a:cubicBezTo>
                <a:cubicBezTo>
                  <a:pt x="13031" y="399"/>
                  <a:pt x="12873" y="339"/>
                  <a:pt x="12873" y="369"/>
                </a:cubicBezTo>
                <a:cubicBezTo>
                  <a:pt x="12873" y="399"/>
                  <a:pt x="12790" y="380"/>
                  <a:pt x="12698" y="327"/>
                </a:cubicBezTo>
                <a:cubicBezTo>
                  <a:pt x="12606" y="274"/>
                  <a:pt x="12429" y="207"/>
                  <a:pt x="12309" y="180"/>
                </a:cubicBezTo>
                <a:cubicBezTo>
                  <a:pt x="12190" y="153"/>
                  <a:pt x="11973" y="109"/>
                  <a:pt x="11823" y="74"/>
                </a:cubicBezTo>
                <a:cubicBezTo>
                  <a:pt x="11446" y="-13"/>
                  <a:pt x="10114" y="-28"/>
                  <a:pt x="9567" y="5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59" name="Line"/>
          <p:cNvSpPr/>
          <p:nvPr/>
        </p:nvSpPr>
        <p:spPr>
          <a:xfrm flipH="1">
            <a:off x="10883899" y="8054544"/>
            <a:ext cx="420685" cy="7047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0" name="population density"/>
          <p:cNvSpPr txBox="1"/>
          <p:nvPr/>
        </p:nvSpPr>
        <p:spPr>
          <a:xfrm rot="16200000">
            <a:off x="6493882" y="8076967"/>
            <a:ext cx="246672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population density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763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76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812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767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765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76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768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9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70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71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72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773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808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792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779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77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7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7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7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7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785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78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8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8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8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8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791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78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8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8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8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79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79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4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5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6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0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1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2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3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4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5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6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7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09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811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826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813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825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814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816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818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19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0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824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821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822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823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827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828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1829" name="Single-Cell RNA-Seq (Tang et al. 2009)"/>
          <p:cNvSpPr txBox="1"/>
          <p:nvPr/>
        </p:nvSpPr>
        <p:spPr>
          <a:xfrm>
            <a:off x="751005" y="4457699"/>
            <a:ext cx="9261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Single-Cell</a:t>
            </a:r>
            <a:r>
              <a:t> RNA-Seq </a:t>
            </a:r>
            <a:r>
              <a:rPr sz="2400"/>
              <a:t>(Tang </a:t>
            </a:r>
            <a:r>
              <a:rPr i="1" sz="2400"/>
              <a:t>et al</a:t>
            </a:r>
            <a:r>
              <a:rPr sz="2400"/>
              <a:t>. 2009)</a:t>
            </a:r>
          </a:p>
        </p:txBody>
      </p:sp>
      <p:pic>
        <p:nvPicPr>
          <p:cNvPr id="183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83328" y="7607300"/>
            <a:ext cx="1220072" cy="1041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3" name="Group"/>
          <p:cNvGrpSpPr/>
          <p:nvPr/>
        </p:nvGrpSpPr>
        <p:grpSpPr>
          <a:xfrm>
            <a:off x="1003406" y="5330922"/>
            <a:ext cx="865399" cy="1294726"/>
            <a:chOff x="-90" y="0"/>
            <a:chExt cx="865398" cy="1294724"/>
          </a:xfrm>
        </p:grpSpPr>
        <p:sp>
          <p:nvSpPr>
            <p:cNvPr id="1831" name="Shape"/>
            <p:cNvSpPr/>
            <p:nvPr/>
          </p:nvSpPr>
          <p:spPr>
            <a:xfrm>
              <a:off x="34327" y="724903"/>
              <a:ext cx="796605" cy="53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2806" y="0"/>
                  </a:moveTo>
                  <a:cubicBezTo>
                    <a:pt x="1728" y="2280"/>
                    <a:pt x="975" y="4963"/>
                    <a:pt x="708" y="7641"/>
                  </a:cubicBezTo>
                  <a:cubicBezTo>
                    <a:pt x="188" y="9716"/>
                    <a:pt x="-73" y="11896"/>
                    <a:pt x="18" y="13981"/>
                  </a:cubicBezTo>
                  <a:cubicBezTo>
                    <a:pt x="195" y="18032"/>
                    <a:pt x="1638" y="20696"/>
                    <a:pt x="3653" y="21367"/>
                  </a:cubicBezTo>
                  <a:lnTo>
                    <a:pt x="3653" y="21600"/>
                  </a:lnTo>
                  <a:lnTo>
                    <a:pt x="17418" y="21600"/>
                  </a:lnTo>
                  <a:lnTo>
                    <a:pt x="17418" y="20667"/>
                  </a:lnTo>
                  <a:cubicBezTo>
                    <a:pt x="19975" y="19949"/>
                    <a:pt x="21527" y="16533"/>
                    <a:pt x="21092" y="11782"/>
                  </a:cubicBezTo>
                  <a:cubicBezTo>
                    <a:pt x="20982" y="10581"/>
                    <a:pt x="20752" y="9386"/>
                    <a:pt x="20425" y="8227"/>
                  </a:cubicBezTo>
                  <a:cubicBezTo>
                    <a:pt x="20164" y="5312"/>
                    <a:pt x="19233" y="2405"/>
                    <a:pt x="17911" y="0"/>
                  </a:cubicBezTo>
                  <a:lnTo>
                    <a:pt x="280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83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9603" t="4113" r="19785" b="5205"/>
            <a:stretch>
              <a:fillRect/>
            </a:stretch>
          </p:blipFill>
          <p:spPr>
            <a:xfrm>
              <a:off x="-91" y="-1"/>
              <a:ext cx="865399" cy="129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597" fill="norm" stroke="1" extrusionOk="0">
                  <a:moveTo>
                    <a:pt x="10721" y="0"/>
                  </a:moveTo>
                  <a:cubicBezTo>
                    <a:pt x="8968" y="1"/>
                    <a:pt x="7211" y="12"/>
                    <a:pt x="7033" y="40"/>
                  </a:cubicBezTo>
                  <a:cubicBezTo>
                    <a:pt x="6485" y="126"/>
                    <a:pt x="6180" y="519"/>
                    <a:pt x="6180" y="1119"/>
                  </a:cubicBezTo>
                  <a:cubicBezTo>
                    <a:pt x="6180" y="1531"/>
                    <a:pt x="6297" y="1751"/>
                    <a:pt x="6631" y="1940"/>
                  </a:cubicBezTo>
                  <a:lnTo>
                    <a:pt x="6935" y="2112"/>
                  </a:lnTo>
                  <a:lnTo>
                    <a:pt x="6916" y="5733"/>
                  </a:lnTo>
                  <a:lnTo>
                    <a:pt x="6896" y="9361"/>
                  </a:lnTo>
                  <a:lnTo>
                    <a:pt x="6249" y="9586"/>
                  </a:lnTo>
                  <a:cubicBezTo>
                    <a:pt x="3748" y="10470"/>
                    <a:pt x="1789" y="12096"/>
                    <a:pt x="737" y="14154"/>
                  </a:cubicBezTo>
                  <a:cubicBezTo>
                    <a:pt x="36" y="15527"/>
                    <a:pt x="-177" y="16912"/>
                    <a:pt x="149" y="17967"/>
                  </a:cubicBezTo>
                  <a:cubicBezTo>
                    <a:pt x="544" y="19246"/>
                    <a:pt x="1880" y="20361"/>
                    <a:pt x="3974" y="21171"/>
                  </a:cubicBezTo>
                  <a:cubicBezTo>
                    <a:pt x="4678" y="21444"/>
                    <a:pt x="5156" y="21556"/>
                    <a:pt x="5759" y="21582"/>
                  </a:cubicBezTo>
                  <a:cubicBezTo>
                    <a:pt x="6081" y="21595"/>
                    <a:pt x="8571" y="21600"/>
                    <a:pt x="11290" y="21595"/>
                  </a:cubicBezTo>
                  <a:lnTo>
                    <a:pt x="16232" y="21588"/>
                  </a:lnTo>
                  <a:lnTo>
                    <a:pt x="16870" y="21376"/>
                  </a:lnTo>
                  <a:cubicBezTo>
                    <a:pt x="19574" y="20497"/>
                    <a:pt x="21141" y="19079"/>
                    <a:pt x="21371" y="17299"/>
                  </a:cubicBezTo>
                  <a:cubicBezTo>
                    <a:pt x="21423" y="16899"/>
                    <a:pt x="21311" y="15965"/>
                    <a:pt x="21155" y="15458"/>
                  </a:cubicBezTo>
                  <a:cubicBezTo>
                    <a:pt x="20593" y="13618"/>
                    <a:pt x="19355" y="12036"/>
                    <a:pt x="17517" y="10811"/>
                  </a:cubicBezTo>
                  <a:cubicBezTo>
                    <a:pt x="16688" y="10258"/>
                    <a:pt x="16031" y="9929"/>
                    <a:pt x="15124" y="9613"/>
                  </a:cubicBezTo>
                  <a:lnTo>
                    <a:pt x="14546" y="9414"/>
                  </a:lnTo>
                  <a:lnTo>
                    <a:pt x="14536" y="5766"/>
                  </a:lnTo>
                  <a:lnTo>
                    <a:pt x="14516" y="2125"/>
                  </a:lnTo>
                  <a:lnTo>
                    <a:pt x="14820" y="1933"/>
                  </a:lnTo>
                  <a:cubicBezTo>
                    <a:pt x="15167" y="1714"/>
                    <a:pt x="15271" y="1512"/>
                    <a:pt x="15271" y="1086"/>
                  </a:cubicBezTo>
                  <a:cubicBezTo>
                    <a:pt x="15272" y="509"/>
                    <a:pt x="14952" y="127"/>
                    <a:pt x="14398" y="40"/>
                  </a:cubicBezTo>
                  <a:cubicBezTo>
                    <a:pt x="14223" y="12"/>
                    <a:pt x="12474" y="0"/>
                    <a:pt x="10721" y="0"/>
                  </a:cubicBezTo>
                  <a:close/>
                  <a:moveTo>
                    <a:pt x="7524" y="907"/>
                  </a:moveTo>
                  <a:lnTo>
                    <a:pt x="10721" y="907"/>
                  </a:lnTo>
                  <a:lnTo>
                    <a:pt x="13928" y="907"/>
                  </a:lnTo>
                  <a:lnTo>
                    <a:pt x="13947" y="1033"/>
                  </a:lnTo>
                  <a:cubicBezTo>
                    <a:pt x="13966" y="1143"/>
                    <a:pt x="13938" y="1165"/>
                    <a:pt x="13692" y="1232"/>
                  </a:cubicBezTo>
                  <a:cubicBezTo>
                    <a:pt x="13537" y="1274"/>
                    <a:pt x="13376" y="1351"/>
                    <a:pt x="13339" y="1397"/>
                  </a:cubicBezTo>
                  <a:cubicBezTo>
                    <a:pt x="13298" y="1450"/>
                    <a:pt x="13271" y="3044"/>
                    <a:pt x="13271" y="5660"/>
                  </a:cubicBezTo>
                  <a:lnTo>
                    <a:pt x="13271" y="9844"/>
                  </a:lnTo>
                  <a:lnTo>
                    <a:pt x="13418" y="9970"/>
                  </a:lnTo>
                  <a:cubicBezTo>
                    <a:pt x="13498" y="10039"/>
                    <a:pt x="13896" y="10211"/>
                    <a:pt x="14300" y="10347"/>
                  </a:cubicBezTo>
                  <a:cubicBezTo>
                    <a:pt x="15211" y="10656"/>
                    <a:pt x="15961" y="11030"/>
                    <a:pt x="16733" y="11566"/>
                  </a:cubicBezTo>
                  <a:cubicBezTo>
                    <a:pt x="18041" y="12474"/>
                    <a:pt x="18981" y="13554"/>
                    <a:pt x="19567" y="14816"/>
                  </a:cubicBezTo>
                  <a:cubicBezTo>
                    <a:pt x="19982" y="15710"/>
                    <a:pt x="20176" y="16849"/>
                    <a:pt x="20028" y="17510"/>
                  </a:cubicBezTo>
                  <a:cubicBezTo>
                    <a:pt x="19745" y="18767"/>
                    <a:pt x="18474" y="19826"/>
                    <a:pt x="16389" y="20536"/>
                  </a:cubicBezTo>
                  <a:lnTo>
                    <a:pt x="15771" y="20741"/>
                  </a:lnTo>
                  <a:lnTo>
                    <a:pt x="10741" y="20741"/>
                  </a:lnTo>
                  <a:lnTo>
                    <a:pt x="5700" y="20741"/>
                  </a:lnTo>
                  <a:lnTo>
                    <a:pt x="4886" y="20463"/>
                  </a:lnTo>
                  <a:cubicBezTo>
                    <a:pt x="3327" y="19929"/>
                    <a:pt x="2223" y="19183"/>
                    <a:pt x="1679" y="18298"/>
                  </a:cubicBezTo>
                  <a:cubicBezTo>
                    <a:pt x="1381" y="17814"/>
                    <a:pt x="1319" y="17553"/>
                    <a:pt x="1326" y="16835"/>
                  </a:cubicBezTo>
                  <a:cubicBezTo>
                    <a:pt x="1337" y="15706"/>
                    <a:pt x="1718" y="14674"/>
                    <a:pt x="2562" y="13505"/>
                  </a:cubicBezTo>
                  <a:cubicBezTo>
                    <a:pt x="3307" y="12473"/>
                    <a:pt x="4507" y="11466"/>
                    <a:pt x="5729" y="10844"/>
                  </a:cubicBezTo>
                  <a:cubicBezTo>
                    <a:pt x="5994" y="10709"/>
                    <a:pt x="6617" y="10465"/>
                    <a:pt x="7112" y="10301"/>
                  </a:cubicBezTo>
                  <a:cubicBezTo>
                    <a:pt x="7782" y="10080"/>
                    <a:pt x="8032" y="9974"/>
                    <a:pt x="8093" y="9884"/>
                  </a:cubicBezTo>
                  <a:cubicBezTo>
                    <a:pt x="8153" y="9794"/>
                    <a:pt x="8171" y="8703"/>
                    <a:pt x="8171" y="5614"/>
                  </a:cubicBezTo>
                  <a:cubicBezTo>
                    <a:pt x="8171" y="1031"/>
                    <a:pt x="8200" y="1299"/>
                    <a:pt x="7740" y="1218"/>
                  </a:cubicBezTo>
                  <a:cubicBezTo>
                    <a:pt x="7554" y="1186"/>
                    <a:pt x="7524" y="1154"/>
                    <a:pt x="7524" y="1040"/>
                  </a:cubicBezTo>
                  <a:lnTo>
                    <a:pt x="7524" y="907"/>
                  </a:lnTo>
                  <a:close/>
                  <a:moveTo>
                    <a:pt x="13486" y="10798"/>
                  </a:moveTo>
                  <a:cubicBezTo>
                    <a:pt x="13340" y="10783"/>
                    <a:pt x="13258" y="10814"/>
                    <a:pt x="13202" y="10884"/>
                  </a:cubicBezTo>
                  <a:cubicBezTo>
                    <a:pt x="13085" y="11031"/>
                    <a:pt x="13180" y="11143"/>
                    <a:pt x="13496" y="11228"/>
                  </a:cubicBezTo>
                  <a:cubicBezTo>
                    <a:pt x="14404" y="11470"/>
                    <a:pt x="15779" y="12257"/>
                    <a:pt x="16527" y="12962"/>
                  </a:cubicBezTo>
                  <a:cubicBezTo>
                    <a:pt x="17589" y="13964"/>
                    <a:pt x="18214" y="15094"/>
                    <a:pt x="18380" y="16299"/>
                  </a:cubicBezTo>
                  <a:cubicBezTo>
                    <a:pt x="18423" y="16608"/>
                    <a:pt x="18490" y="16883"/>
                    <a:pt x="18527" y="16915"/>
                  </a:cubicBezTo>
                  <a:cubicBezTo>
                    <a:pt x="18607" y="16982"/>
                    <a:pt x="18781" y="16994"/>
                    <a:pt x="18920" y="16934"/>
                  </a:cubicBezTo>
                  <a:cubicBezTo>
                    <a:pt x="18997" y="16901"/>
                    <a:pt x="19011" y="16796"/>
                    <a:pt x="18978" y="16411"/>
                  </a:cubicBezTo>
                  <a:cubicBezTo>
                    <a:pt x="18788" y="14138"/>
                    <a:pt x="16785" y="11892"/>
                    <a:pt x="14144" y="10976"/>
                  </a:cubicBezTo>
                  <a:cubicBezTo>
                    <a:pt x="13841" y="10871"/>
                    <a:pt x="13633" y="10812"/>
                    <a:pt x="13486" y="10798"/>
                  </a:cubicBezTo>
                  <a:close/>
                  <a:moveTo>
                    <a:pt x="18302" y="17418"/>
                  </a:moveTo>
                  <a:cubicBezTo>
                    <a:pt x="18146" y="17428"/>
                    <a:pt x="17995" y="17479"/>
                    <a:pt x="17860" y="17570"/>
                  </a:cubicBezTo>
                  <a:cubicBezTo>
                    <a:pt x="17611" y="17738"/>
                    <a:pt x="17609" y="18076"/>
                    <a:pt x="17860" y="18245"/>
                  </a:cubicBezTo>
                  <a:cubicBezTo>
                    <a:pt x="17958" y="18311"/>
                    <a:pt x="18102" y="18374"/>
                    <a:pt x="18184" y="18384"/>
                  </a:cubicBezTo>
                  <a:cubicBezTo>
                    <a:pt x="18595" y="18435"/>
                    <a:pt x="18956" y="18302"/>
                    <a:pt x="19067" y="18053"/>
                  </a:cubicBezTo>
                  <a:cubicBezTo>
                    <a:pt x="19230" y="17684"/>
                    <a:pt x="18769" y="17387"/>
                    <a:pt x="18302" y="1741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834" name="one cell"/>
          <p:cNvSpPr txBox="1"/>
          <p:nvPr/>
        </p:nvSpPr>
        <p:spPr>
          <a:xfrm>
            <a:off x="812064" y="6741770"/>
            <a:ext cx="1248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one cell</a:t>
            </a:r>
          </a:p>
        </p:txBody>
      </p:sp>
      <p:sp>
        <p:nvSpPr>
          <p:cNvPr id="1835" name="Rectangle"/>
          <p:cNvSpPr/>
          <p:nvPr/>
        </p:nvSpPr>
        <p:spPr>
          <a:xfrm>
            <a:off x="7889530" y="5492539"/>
            <a:ext cx="4623675" cy="1379842"/>
          </a:xfrm>
          <a:prstGeom prst="rect">
            <a:avLst/>
          </a:prstGeom>
          <a:solidFill>
            <a:srgbClr val="D6D5D5">
              <a:alpha val="39803"/>
            </a:srgbClr>
          </a:solidFill>
          <a:ln w="25400">
            <a:solidFill>
              <a:srgbClr val="000000">
                <a:alpha val="3980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36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226112" y="6577971"/>
            <a:ext cx="2341880" cy="25401"/>
          </a:xfrm>
          <a:prstGeom prst="rect">
            <a:avLst/>
          </a:prstGeom>
        </p:spPr>
      </p:pic>
      <p:pic>
        <p:nvPicPr>
          <p:cNvPr id="1838" name="Line" descr="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9819842" y="6137990"/>
            <a:ext cx="1020626" cy="25401"/>
          </a:xfrm>
          <a:prstGeom prst="rect">
            <a:avLst/>
          </a:prstGeom>
        </p:spPr>
      </p:pic>
      <p:sp>
        <p:nvSpPr>
          <p:cNvPr id="1840" name="Rectangle"/>
          <p:cNvSpPr/>
          <p:nvPr/>
        </p:nvSpPr>
        <p:spPr>
          <a:xfrm>
            <a:off x="10622974" y="6026108"/>
            <a:ext cx="251083" cy="558801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1" name="Rectangle"/>
          <p:cNvSpPr/>
          <p:nvPr/>
        </p:nvSpPr>
        <p:spPr>
          <a:xfrm>
            <a:off x="11171032" y="6399534"/>
            <a:ext cx="251084" cy="185375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2" name="Rectangle"/>
          <p:cNvSpPr/>
          <p:nvPr/>
        </p:nvSpPr>
        <p:spPr>
          <a:xfrm>
            <a:off x="11719092" y="5806581"/>
            <a:ext cx="251084" cy="778328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3" name="tx1"/>
          <p:cNvSpPr txBox="1"/>
          <p:nvPr/>
        </p:nvSpPr>
        <p:spPr>
          <a:xfrm>
            <a:off x="10576424" y="6525121"/>
            <a:ext cx="398988" cy="37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/>
            </a:lvl1pPr>
          </a:lstStyle>
          <a:p>
            <a:pPr/>
            <a:r>
              <a:t>tx1</a:t>
            </a:r>
          </a:p>
        </p:txBody>
      </p:sp>
      <p:sp>
        <p:nvSpPr>
          <p:cNvPr id="1844" name="tx2"/>
          <p:cNvSpPr txBox="1"/>
          <p:nvPr/>
        </p:nvSpPr>
        <p:spPr>
          <a:xfrm>
            <a:off x="11097080" y="6525121"/>
            <a:ext cx="398988" cy="37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/>
            </a:lvl1pPr>
          </a:lstStyle>
          <a:p>
            <a:pPr/>
            <a:r>
              <a:t>tx2</a:t>
            </a:r>
          </a:p>
        </p:txBody>
      </p:sp>
      <p:sp>
        <p:nvSpPr>
          <p:cNvPr id="1845" name="tx3"/>
          <p:cNvSpPr txBox="1"/>
          <p:nvPr/>
        </p:nvSpPr>
        <p:spPr>
          <a:xfrm>
            <a:off x="11645140" y="6525121"/>
            <a:ext cx="398988" cy="37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/>
            </a:lvl1pPr>
          </a:lstStyle>
          <a:p>
            <a:pPr/>
            <a:r>
              <a:t>tx3</a:t>
            </a:r>
          </a:p>
        </p:txBody>
      </p:sp>
      <p:sp>
        <p:nvSpPr>
          <p:cNvPr id="1846" name="Individual…"/>
          <p:cNvSpPr txBox="1"/>
          <p:nvPr/>
        </p:nvSpPr>
        <p:spPr>
          <a:xfrm>
            <a:off x="8217701" y="5740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pPr>
            <a:r>
              <a:rPr b="1"/>
              <a:t>Individual</a:t>
            </a:r>
            <a:endParaRPr b="1"/>
          </a:p>
          <a:p>
            <a:pPr>
              <a:defRPr b="0" sz="2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pPr>
            <a:r>
              <a:rPr b="1"/>
              <a:t>Cell</a:t>
            </a:r>
          </a:p>
        </p:txBody>
      </p:sp>
      <p:sp>
        <p:nvSpPr>
          <p:cNvPr id="1847" name="chemistry challenge: small amount of starting material"/>
          <p:cNvSpPr txBox="1"/>
          <p:nvPr/>
        </p:nvSpPr>
        <p:spPr>
          <a:xfrm>
            <a:off x="2821105" y="5450569"/>
            <a:ext cx="4116108" cy="71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chemistry challenge</a:t>
            </a:r>
            <a:r>
              <a:t>: small amount of starting material </a:t>
            </a:r>
          </a:p>
        </p:txBody>
      </p:sp>
      <p:grpSp>
        <p:nvGrpSpPr>
          <p:cNvPr id="1854" name="Group"/>
          <p:cNvGrpSpPr/>
          <p:nvPr/>
        </p:nvGrpSpPr>
        <p:grpSpPr>
          <a:xfrm>
            <a:off x="3960200" y="6251877"/>
            <a:ext cx="1221760" cy="480575"/>
            <a:chOff x="4770" y="0"/>
            <a:chExt cx="1221759" cy="480574"/>
          </a:xfrm>
        </p:grpSpPr>
        <p:pic>
          <p:nvPicPr>
            <p:cNvPr id="1848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084" r="0" b="11966"/>
            <a:stretch>
              <a:fillRect/>
            </a:stretch>
          </p:blipFill>
          <p:spPr>
            <a:xfrm flipH="1">
              <a:off x="4770" y="333340"/>
              <a:ext cx="1147031" cy="12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9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3" r="34195" b="12036"/>
            <a:stretch>
              <a:fillRect/>
            </a:stretch>
          </p:blipFill>
          <p:spPr>
            <a:xfrm flipH="1">
              <a:off x="90229" y="153383"/>
              <a:ext cx="754804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0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4" r="59366" b="12036"/>
            <a:stretch>
              <a:fillRect/>
            </a:stretch>
          </p:blipFill>
          <p:spPr>
            <a:xfrm flipH="1">
              <a:off x="631589" y="0"/>
              <a:ext cx="466078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1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054314" y="42115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52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821444" y="196598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53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106838" y="367834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855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flipH="1" rot="2267117">
            <a:off x="6873278" y="6010390"/>
            <a:ext cx="446756" cy="353658"/>
          </a:xfrm>
          <a:prstGeom prst="rect">
            <a:avLst/>
          </a:prstGeom>
        </p:spPr>
      </p:pic>
      <p:sp>
        <p:nvSpPr>
          <p:cNvPr id="1857" name="one cell is (obviously) not enough"/>
          <p:cNvSpPr txBox="1"/>
          <p:nvPr/>
        </p:nvSpPr>
        <p:spPr>
          <a:xfrm>
            <a:off x="2821105" y="7645273"/>
            <a:ext cx="4519730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one cell is (obviously) not enough</a:t>
            </a:r>
            <a:r>
              <a:t> </a:t>
            </a:r>
          </a:p>
        </p:txBody>
      </p:sp>
      <p:pic>
        <p:nvPicPr>
          <p:cNvPr id="1858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0" t="0" r="0" b="12986"/>
          <a:stretch>
            <a:fillRect/>
          </a:stretch>
        </p:blipFill>
        <p:spPr>
          <a:xfrm>
            <a:off x="7820818" y="7066543"/>
            <a:ext cx="4015582" cy="2140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414"/>
                </a:lnTo>
                <a:lnTo>
                  <a:pt x="0" y="21600"/>
                </a:lnTo>
                <a:lnTo>
                  <a:pt x="21572" y="21600"/>
                </a:lnTo>
                <a:lnTo>
                  <a:pt x="21562" y="20483"/>
                </a:lnTo>
                <a:lnTo>
                  <a:pt x="21220" y="20371"/>
                </a:lnTo>
                <a:cubicBezTo>
                  <a:pt x="20587" y="20169"/>
                  <a:pt x="19863" y="19558"/>
                  <a:pt x="19519" y="18937"/>
                </a:cubicBezTo>
                <a:cubicBezTo>
                  <a:pt x="19170" y="18307"/>
                  <a:pt x="18676" y="16739"/>
                  <a:pt x="18287" y="15017"/>
                </a:cubicBezTo>
                <a:cubicBezTo>
                  <a:pt x="17411" y="11140"/>
                  <a:pt x="16980" y="9987"/>
                  <a:pt x="16395" y="9987"/>
                </a:cubicBezTo>
                <a:cubicBezTo>
                  <a:pt x="16130" y="9987"/>
                  <a:pt x="16037" y="10070"/>
                  <a:pt x="15808" y="10520"/>
                </a:cubicBezTo>
                <a:cubicBezTo>
                  <a:pt x="15534" y="11059"/>
                  <a:pt x="14982" y="12536"/>
                  <a:pt x="14982" y="12730"/>
                </a:cubicBezTo>
                <a:cubicBezTo>
                  <a:pt x="14982" y="12973"/>
                  <a:pt x="14305" y="14683"/>
                  <a:pt x="13917" y="15421"/>
                </a:cubicBezTo>
                <a:cubicBezTo>
                  <a:pt x="13376" y="16451"/>
                  <a:pt x="12917" y="16840"/>
                  <a:pt x="12121" y="16939"/>
                </a:cubicBezTo>
                <a:cubicBezTo>
                  <a:pt x="11567" y="17008"/>
                  <a:pt x="11460" y="16978"/>
                  <a:pt x="11069" y="16642"/>
                </a:cubicBezTo>
                <a:cubicBezTo>
                  <a:pt x="10455" y="16116"/>
                  <a:pt x="9946" y="15079"/>
                  <a:pt x="9303" y="13051"/>
                </a:cubicBezTo>
                <a:cubicBezTo>
                  <a:pt x="9254" y="12895"/>
                  <a:pt x="8952" y="11805"/>
                  <a:pt x="8631" y="10628"/>
                </a:cubicBezTo>
                <a:cubicBezTo>
                  <a:pt x="7667" y="7093"/>
                  <a:pt x="7333" y="6179"/>
                  <a:pt x="6782" y="5538"/>
                </a:cubicBezTo>
                <a:cubicBezTo>
                  <a:pt x="6607" y="5335"/>
                  <a:pt x="6555" y="5200"/>
                  <a:pt x="6609" y="5098"/>
                </a:cubicBezTo>
                <a:cubicBezTo>
                  <a:pt x="6663" y="4998"/>
                  <a:pt x="9127" y="4922"/>
                  <a:pt x="14143" y="4877"/>
                </a:cubicBezTo>
                <a:lnTo>
                  <a:pt x="21600" y="4809"/>
                </a:lnTo>
                <a:lnTo>
                  <a:pt x="21600" y="240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722" y="4921"/>
                </a:moveTo>
                <a:lnTo>
                  <a:pt x="3119" y="4966"/>
                </a:lnTo>
                <a:cubicBezTo>
                  <a:pt x="4437" y="4991"/>
                  <a:pt x="5542" y="5064"/>
                  <a:pt x="5576" y="5126"/>
                </a:cubicBezTo>
                <a:cubicBezTo>
                  <a:pt x="5610" y="5187"/>
                  <a:pt x="5470" y="5441"/>
                  <a:pt x="5267" y="5686"/>
                </a:cubicBezTo>
                <a:cubicBezTo>
                  <a:pt x="5063" y="5931"/>
                  <a:pt x="4826" y="6273"/>
                  <a:pt x="4739" y="6451"/>
                </a:cubicBezTo>
                <a:cubicBezTo>
                  <a:pt x="4330" y="7292"/>
                  <a:pt x="3668" y="9425"/>
                  <a:pt x="3332" y="10984"/>
                </a:cubicBezTo>
                <a:cubicBezTo>
                  <a:pt x="3290" y="11180"/>
                  <a:pt x="3212" y="11534"/>
                  <a:pt x="3160" y="11769"/>
                </a:cubicBezTo>
                <a:cubicBezTo>
                  <a:pt x="3107" y="12004"/>
                  <a:pt x="3004" y="12584"/>
                  <a:pt x="2929" y="13055"/>
                </a:cubicBezTo>
                <a:cubicBezTo>
                  <a:pt x="2854" y="13525"/>
                  <a:pt x="2742" y="14232"/>
                  <a:pt x="2679" y="14624"/>
                </a:cubicBezTo>
                <a:cubicBezTo>
                  <a:pt x="2617" y="15017"/>
                  <a:pt x="2535" y="15450"/>
                  <a:pt x="2498" y="15589"/>
                </a:cubicBezTo>
                <a:cubicBezTo>
                  <a:pt x="2461" y="15728"/>
                  <a:pt x="2410" y="16147"/>
                  <a:pt x="2385" y="16518"/>
                </a:cubicBezTo>
                <a:cubicBezTo>
                  <a:pt x="2359" y="16889"/>
                  <a:pt x="2312" y="17257"/>
                  <a:pt x="2282" y="17335"/>
                </a:cubicBezTo>
                <a:cubicBezTo>
                  <a:pt x="2252" y="17414"/>
                  <a:pt x="2205" y="17654"/>
                  <a:pt x="2178" y="17872"/>
                </a:cubicBezTo>
                <a:cubicBezTo>
                  <a:pt x="2092" y="18540"/>
                  <a:pt x="1666" y="19695"/>
                  <a:pt x="1345" y="20130"/>
                </a:cubicBezTo>
                <a:cubicBezTo>
                  <a:pt x="1022" y="20569"/>
                  <a:pt x="780" y="20661"/>
                  <a:pt x="719" y="20367"/>
                </a:cubicBezTo>
                <a:cubicBezTo>
                  <a:pt x="699" y="20269"/>
                  <a:pt x="694" y="16752"/>
                  <a:pt x="704" y="12554"/>
                </a:cubicBezTo>
                <a:lnTo>
                  <a:pt x="722" y="4921"/>
                </a:lnTo>
                <a:close/>
                <a:moveTo>
                  <a:pt x="6095" y="5562"/>
                </a:moveTo>
                <a:cubicBezTo>
                  <a:pt x="6444" y="5562"/>
                  <a:pt x="6551" y="5633"/>
                  <a:pt x="6793" y="6007"/>
                </a:cubicBezTo>
                <a:cubicBezTo>
                  <a:pt x="7194" y="6626"/>
                  <a:pt x="7618" y="7852"/>
                  <a:pt x="8319" y="10416"/>
                </a:cubicBezTo>
                <a:cubicBezTo>
                  <a:pt x="8652" y="11632"/>
                  <a:pt x="9003" y="12862"/>
                  <a:pt x="9101" y="13155"/>
                </a:cubicBezTo>
                <a:cubicBezTo>
                  <a:pt x="9199" y="13447"/>
                  <a:pt x="9278" y="13727"/>
                  <a:pt x="9278" y="13771"/>
                </a:cubicBezTo>
                <a:cubicBezTo>
                  <a:pt x="9278" y="13942"/>
                  <a:pt x="9933" y="15507"/>
                  <a:pt x="10226" y="16038"/>
                </a:cubicBezTo>
                <a:cubicBezTo>
                  <a:pt x="10681" y="16864"/>
                  <a:pt x="11344" y="17403"/>
                  <a:pt x="11897" y="17403"/>
                </a:cubicBezTo>
                <a:cubicBezTo>
                  <a:pt x="12994" y="17404"/>
                  <a:pt x="14125" y="16119"/>
                  <a:pt x="14809" y="14092"/>
                </a:cubicBezTo>
                <a:cubicBezTo>
                  <a:pt x="14975" y="13600"/>
                  <a:pt x="15296" y="12626"/>
                  <a:pt x="15522" y="11933"/>
                </a:cubicBezTo>
                <a:cubicBezTo>
                  <a:pt x="15912" y="10738"/>
                  <a:pt x="16177" y="10271"/>
                  <a:pt x="16464" y="10271"/>
                </a:cubicBezTo>
                <a:cubicBezTo>
                  <a:pt x="16792" y="10271"/>
                  <a:pt x="17407" y="12108"/>
                  <a:pt x="17964" y="14760"/>
                </a:cubicBezTo>
                <a:cubicBezTo>
                  <a:pt x="18194" y="15853"/>
                  <a:pt x="18711" y="17676"/>
                  <a:pt x="19028" y="18497"/>
                </a:cubicBezTo>
                <a:cubicBezTo>
                  <a:pt x="19337" y="19299"/>
                  <a:pt x="19547" y="19617"/>
                  <a:pt x="20097" y="20106"/>
                </a:cubicBezTo>
                <a:cubicBezTo>
                  <a:pt x="20296" y="20283"/>
                  <a:pt x="20441" y="20487"/>
                  <a:pt x="20417" y="20559"/>
                </a:cubicBezTo>
                <a:cubicBezTo>
                  <a:pt x="20369" y="20705"/>
                  <a:pt x="1651" y="20745"/>
                  <a:pt x="1573" y="20599"/>
                </a:cubicBezTo>
                <a:cubicBezTo>
                  <a:pt x="1547" y="20549"/>
                  <a:pt x="1659" y="20223"/>
                  <a:pt x="1821" y="19878"/>
                </a:cubicBezTo>
                <a:cubicBezTo>
                  <a:pt x="2178" y="19117"/>
                  <a:pt x="2399" y="18260"/>
                  <a:pt x="2587" y="16919"/>
                </a:cubicBezTo>
                <a:cubicBezTo>
                  <a:pt x="2962" y="14246"/>
                  <a:pt x="3305" y="12184"/>
                  <a:pt x="3535" y="11200"/>
                </a:cubicBezTo>
                <a:cubicBezTo>
                  <a:pt x="4083" y="8861"/>
                  <a:pt x="4574" y="7279"/>
                  <a:pt x="4961" y="6623"/>
                </a:cubicBezTo>
                <a:cubicBezTo>
                  <a:pt x="5480" y="5745"/>
                  <a:pt x="5677" y="5562"/>
                  <a:pt x="6095" y="556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59" name="transcript_1 abundance"/>
          <p:cNvSpPr txBox="1"/>
          <p:nvPr/>
        </p:nvSpPr>
        <p:spPr>
          <a:xfrm>
            <a:off x="8291698" y="9270767"/>
            <a:ext cx="30738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transcript_1 abundance</a:t>
            </a:r>
          </a:p>
        </p:txBody>
      </p:sp>
      <p:sp>
        <p:nvSpPr>
          <p:cNvPr id="1860" name="x"/>
          <p:cNvSpPr txBox="1"/>
          <p:nvPr/>
        </p:nvSpPr>
        <p:spPr>
          <a:xfrm>
            <a:off x="93352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27228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61" name="x"/>
          <p:cNvSpPr txBox="1"/>
          <p:nvPr/>
        </p:nvSpPr>
        <p:spPr>
          <a:xfrm>
            <a:off x="86113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62" name="bulk"/>
          <p:cNvSpPr txBox="1"/>
          <p:nvPr/>
        </p:nvSpPr>
        <p:spPr>
          <a:xfrm>
            <a:off x="8971040" y="87252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bulk</a:t>
            </a:r>
          </a:p>
        </p:txBody>
      </p:sp>
      <p:sp>
        <p:nvSpPr>
          <p:cNvPr id="1863" name="cell"/>
          <p:cNvSpPr txBox="1"/>
          <p:nvPr/>
        </p:nvSpPr>
        <p:spPr>
          <a:xfrm>
            <a:off x="8272540" y="87506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864" name="x"/>
          <p:cNvSpPr txBox="1"/>
          <p:nvPr/>
        </p:nvSpPr>
        <p:spPr>
          <a:xfrm>
            <a:off x="10668711" y="88326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65" name="cell"/>
          <p:cNvSpPr txBox="1"/>
          <p:nvPr/>
        </p:nvSpPr>
        <p:spPr>
          <a:xfrm>
            <a:off x="10329940" y="87252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866" name="x"/>
          <p:cNvSpPr txBox="1"/>
          <p:nvPr/>
        </p:nvSpPr>
        <p:spPr>
          <a:xfrm>
            <a:off x="89161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867" name="cell"/>
          <p:cNvSpPr txBox="1"/>
          <p:nvPr/>
        </p:nvSpPr>
        <p:spPr>
          <a:xfrm>
            <a:off x="8590040" y="87506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</a:t>
            </a:r>
          </a:p>
        </p:txBody>
      </p:sp>
      <p:pic>
        <p:nvPicPr>
          <p:cNvPr id="1868" name="droppedImage.tiff" descr="droppedImage.tiff"/>
          <p:cNvPicPr>
            <a:picLocks noChangeAspect="1"/>
          </p:cNvPicPr>
          <p:nvPr/>
        </p:nvPicPr>
        <p:blipFill>
          <a:blip r:embed="rId7">
            <a:extLst/>
          </a:blip>
          <a:srcRect l="2458" t="6273" r="4176" b="5780"/>
          <a:stretch>
            <a:fillRect/>
          </a:stretch>
        </p:blipFill>
        <p:spPr>
          <a:xfrm>
            <a:off x="1237666" y="6124924"/>
            <a:ext cx="397061" cy="374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21535" fill="norm" stroke="1" extrusionOk="0">
                <a:moveTo>
                  <a:pt x="9551" y="64"/>
                </a:moveTo>
                <a:cubicBezTo>
                  <a:pt x="8285" y="252"/>
                  <a:pt x="7509" y="598"/>
                  <a:pt x="6083" y="1617"/>
                </a:cubicBezTo>
                <a:cubicBezTo>
                  <a:pt x="5419" y="2093"/>
                  <a:pt x="4619" y="2614"/>
                  <a:pt x="4307" y="2783"/>
                </a:cubicBezTo>
                <a:cubicBezTo>
                  <a:pt x="1381" y="4367"/>
                  <a:pt x="-401" y="7850"/>
                  <a:pt x="77" y="11009"/>
                </a:cubicBezTo>
                <a:cubicBezTo>
                  <a:pt x="437" y="13383"/>
                  <a:pt x="1096" y="14934"/>
                  <a:pt x="2784" y="17317"/>
                </a:cubicBezTo>
                <a:cubicBezTo>
                  <a:pt x="4142" y="19233"/>
                  <a:pt x="4897" y="20026"/>
                  <a:pt x="5766" y="20516"/>
                </a:cubicBezTo>
                <a:cubicBezTo>
                  <a:pt x="6709" y="21048"/>
                  <a:pt x="8003" y="21421"/>
                  <a:pt x="9403" y="21521"/>
                </a:cubicBezTo>
                <a:cubicBezTo>
                  <a:pt x="10165" y="21576"/>
                  <a:pt x="12212" y="21465"/>
                  <a:pt x="12850" y="21338"/>
                </a:cubicBezTo>
                <a:cubicBezTo>
                  <a:pt x="13213" y="21266"/>
                  <a:pt x="13762" y="21174"/>
                  <a:pt x="13802" y="21179"/>
                </a:cubicBezTo>
                <a:cubicBezTo>
                  <a:pt x="13827" y="21181"/>
                  <a:pt x="14024" y="21118"/>
                  <a:pt x="14225" y="21041"/>
                </a:cubicBezTo>
                <a:cubicBezTo>
                  <a:pt x="14426" y="20965"/>
                  <a:pt x="14594" y="20901"/>
                  <a:pt x="14606" y="20904"/>
                </a:cubicBezTo>
                <a:cubicBezTo>
                  <a:pt x="14662" y="20922"/>
                  <a:pt x="15418" y="20668"/>
                  <a:pt x="15705" y="20539"/>
                </a:cubicBezTo>
                <a:cubicBezTo>
                  <a:pt x="15884" y="20458"/>
                  <a:pt x="16060" y="20399"/>
                  <a:pt x="16086" y="20402"/>
                </a:cubicBezTo>
                <a:cubicBezTo>
                  <a:pt x="16191" y="20411"/>
                  <a:pt x="18117" y="19313"/>
                  <a:pt x="18645" y="18939"/>
                </a:cubicBezTo>
                <a:cubicBezTo>
                  <a:pt x="20263" y="17791"/>
                  <a:pt x="21010" y="15808"/>
                  <a:pt x="21119" y="12426"/>
                </a:cubicBezTo>
                <a:cubicBezTo>
                  <a:pt x="21199" y="9932"/>
                  <a:pt x="21152" y="8111"/>
                  <a:pt x="20992" y="7467"/>
                </a:cubicBezTo>
                <a:cubicBezTo>
                  <a:pt x="20628" y="6004"/>
                  <a:pt x="19692" y="4393"/>
                  <a:pt x="18750" y="3583"/>
                </a:cubicBezTo>
                <a:cubicBezTo>
                  <a:pt x="18322" y="3214"/>
                  <a:pt x="17639" y="2742"/>
                  <a:pt x="17482" y="2714"/>
                </a:cubicBezTo>
                <a:cubicBezTo>
                  <a:pt x="17457" y="2710"/>
                  <a:pt x="17354" y="2663"/>
                  <a:pt x="17249" y="2600"/>
                </a:cubicBezTo>
                <a:cubicBezTo>
                  <a:pt x="17144" y="2537"/>
                  <a:pt x="16733" y="2367"/>
                  <a:pt x="16340" y="2212"/>
                </a:cubicBezTo>
                <a:cubicBezTo>
                  <a:pt x="15946" y="2056"/>
                  <a:pt x="15175" y="1657"/>
                  <a:pt x="14627" y="1320"/>
                </a:cubicBezTo>
                <a:cubicBezTo>
                  <a:pt x="14078" y="983"/>
                  <a:pt x="13633" y="713"/>
                  <a:pt x="13633" y="726"/>
                </a:cubicBezTo>
                <a:cubicBezTo>
                  <a:pt x="13633" y="740"/>
                  <a:pt x="13464" y="660"/>
                  <a:pt x="13252" y="543"/>
                </a:cubicBezTo>
                <a:cubicBezTo>
                  <a:pt x="13040" y="427"/>
                  <a:pt x="12850" y="354"/>
                  <a:pt x="12850" y="383"/>
                </a:cubicBezTo>
                <a:cubicBezTo>
                  <a:pt x="12850" y="413"/>
                  <a:pt x="12773" y="391"/>
                  <a:pt x="12681" y="338"/>
                </a:cubicBezTo>
                <a:cubicBezTo>
                  <a:pt x="12589" y="285"/>
                  <a:pt x="12420" y="205"/>
                  <a:pt x="12301" y="178"/>
                </a:cubicBezTo>
                <a:cubicBezTo>
                  <a:pt x="12181" y="151"/>
                  <a:pt x="11964" y="98"/>
                  <a:pt x="11814" y="64"/>
                </a:cubicBezTo>
                <a:cubicBezTo>
                  <a:pt x="11437" y="-24"/>
                  <a:pt x="10098" y="-18"/>
                  <a:pt x="9551" y="6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69" name="Line"/>
          <p:cNvSpPr/>
          <p:nvPr/>
        </p:nvSpPr>
        <p:spPr>
          <a:xfrm flipH="1">
            <a:off x="9087243" y="7821117"/>
            <a:ext cx="558797" cy="10144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70" name="population density"/>
          <p:cNvSpPr txBox="1"/>
          <p:nvPr/>
        </p:nvSpPr>
        <p:spPr>
          <a:xfrm rot="16200000">
            <a:off x="6493882" y="8076967"/>
            <a:ext cx="246672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population density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873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87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922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1877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1875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187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78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9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80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81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82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83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918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1902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1889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88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8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8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8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8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895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189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9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9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9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9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1901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189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9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9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89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190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190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04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05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06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0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0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0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0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1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2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3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4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5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6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17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919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1921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936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1923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935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1924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1926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1928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929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930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934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1931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1932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1933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1937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1938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1939" name="Single-Cell RNA-Seq (Tang et al. 2009)"/>
          <p:cNvSpPr txBox="1"/>
          <p:nvPr/>
        </p:nvSpPr>
        <p:spPr>
          <a:xfrm>
            <a:off x="751005" y="4457699"/>
            <a:ext cx="9261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Single-Cell</a:t>
            </a:r>
            <a:r>
              <a:t> RNA-Seq </a:t>
            </a:r>
            <a:r>
              <a:rPr sz="2400"/>
              <a:t>(Tang </a:t>
            </a:r>
            <a:r>
              <a:rPr i="1" sz="2400"/>
              <a:t>et al</a:t>
            </a:r>
            <a:r>
              <a:rPr sz="2400"/>
              <a:t>. 2009)</a:t>
            </a:r>
          </a:p>
        </p:txBody>
      </p:sp>
      <p:pic>
        <p:nvPicPr>
          <p:cNvPr id="194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83328" y="7607300"/>
            <a:ext cx="1220072" cy="1041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43" name="Group"/>
          <p:cNvGrpSpPr/>
          <p:nvPr/>
        </p:nvGrpSpPr>
        <p:grpSpPr>
          <a:xfrm>
            <a:off x="1003406" y="5330922"/>
            <a:ext cx="865399" cy="1294726"/>
            <a:chOff x="-90" y="0"/>
            <a:chExt cx="865398" cy="1294724"/>
          </a:xfrm>
        </p:grpSpPr>
        <p:sp>
          <p:nvSpPr>
            <p:cNvPr id="1941" name="Shape"/>
            <p:cNvSpPr/>
            <p:nvPr/>
          </p:nvSpPr>
          <p:spPr>
            <a:xfrm>
              <a:off x="34327" y="724903"/>
              <a:ext cx="796605" cy="53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2806" y="0"/>
                  </a:moveTo>
                  <a:cubicBezTo>
                    <a:pt x="1728" y="2280"/>
                    <a:pt x="975" y="4963"/>
                    <a:pt x="708" y="7641"/>
                  </a:cubicBezTo>
                  <a:cubicBezTo>
                    <a:pt x="188" y="9716"/>
                    <a:pt x="-73" y="11896"/>
                    <a:pt x="18" y="13981"/>
                  </a:cubicBezTo>
                  <a:cubicBezTo>
                    <a:pt x="195" y="18032"/>
                    <a:pt x="1638" y="20696"/>
                    <a:pt x="3653" y="21367"/>
                  </a:cubicBezTo>
                  <a:lnTo>
                    <a:pt x="3653" y="21600"/>
                  </a:lnTo>
                  <a:lnTo>
                    <a:pt x="17418" y="21600"/>
                  </a:lnTo>
                  <a:lnTo>
                    <a:pt x="17418" y="20667"/>
                  </a:lnTo>
                  <a:cubicBezTo>
                    <a:pt x="19975" y="19949"/>
                    <a:pt x="21527" y="16533"/>
                    <a:pt x="21092" y="11782"/>
                  </a:cubicBezTo>
                  <a:cubicBezTo>
                    <a:pt x="20982" y="10581"/>
                    <a:pt x="20752" y="9386"/>
                    <a:pt x="20425" y="8227"/>
                  </a:cubicBezTo>
                  <a:cubicBezTo>
                    <a:pt x="20164" y="5312"/>
                    <a:pt x="19233" y="2405"/>
                    <a:pt x="17911" y="0"/>
                  </a:cubicBezTo>
                  <a:lnTo>
                    <a:pt x="280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94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9603" t="4113" r="19785" b="5205"/>
            <a:stretch>
              <a:fillRect/>
            </a:stretch>
          </p:blipFill>
          <p:spPr>
            <a:xfrm>
              <a:off x="-91" y="-1"/>
              <a:ext cx="865399" cy="129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597" fill="norm" stroke="1" extrusionOk="0">
                  <a:moveTo>
                    <a:pt x="10721" y="0"/>
                  </a:moveTo>
                  <a:cubicBezTo>
                    <a:pt x="8968" y="1"/>
                    <a:pt x="7211" y="12"/>
                    <a:pt x="7033" y="40"/>
                  </a:cubicBezTo>
                  <a:cubicBezTo>
                    <a:pt x="6485" y="126"/>
                    <a:pt x="6180" y="519"/>
                    <a:pt x="6180" y="1119"/>
                  </a:cubicBezTo>
                  <a:cubicBezTo>
                    <a:pt x="6180" y="1531"/>
                    <a:pt x="6297" y="1751"/>
                    <a:pt x="6631" y="1940"/>
                  </a:cubicBezTo>
                  <a:lnTo>
                    <a:pt x="6935" y="2112"/>
                  </a:lnTo>
                  <a:lnTo>
                    <a:pt x="6916" y="5733"/>
                  </a:lnTo>
                  <a:lnTo>
                    <a:pt x="6896" y="9361"/>
                  </a:lnTo>
                  <a:lnTo>
                    <a:pt x="6249" y="9586"/>
                  </a:lnTo>
                  <a:cubicBezTo>
                    <a:pt x="3748" y="10470"/>
                    <a:pt x="1789" y="12096"/>
                    <a:pt x="737" y="14154"/>
                  </a:cubicBezTo>
                  <a:cubicBezTo>
                    <a:pt x="36" y="15527"/>
                    <a:pt x="-177" y="16912"/>
                    <a:pt x="149" y="17967"/>
                  </a:cubicBezTo>
                  <a:cubicBezTo>
                    <a:pt x="544" y="19246"/>
                    <a:pt x="1880" y="20361"/>
                    <a:pt x="3974" y="21171"/>
                  </a:cubicBezTo>
                  <a:cubicBezTo>
                    <a:pt x="4678" y="21444"/>
                    <a:pt x="5156" y="21556"/>
                    <a:pt x="5759" y="21582"/>
                  </a:cubicBezTo>
                  <a:cubicBezTo>
                    <a:pt x="6081" y="21595"/>
                    <a:pt x="8571" y="21600"/>
                    <a:pt x="11290" y="21595"/>
                  </a:cubicBezTo>
                  <a:lnTo>
                    <a:pt x="16232" y="21588"/>
                  </a:lnTo>
                  <a:lnTo>
                    <a:pt x="16870" y="21376"/>
                  </a:lnTo>
                  <a:cubicBezTo>
                    <a:pt x="19574" y="20497"/>
                    <a:pt x="21141" y="19079"/>
                    <a:pt x="21371" y="17299"/>
                  </a:cubicBezTo>
                  <a:cubicBezTo>
                    <a:pt x="21423" y="16899"/>
                    <a:pt x="21311" y="15965"/>
                    <a:pt x="21155" y="15458"/>
                  </a:cubicBezTo>
                  <a:cubicBezTo>
                    <a:pt x="20593" y="13618"/>
                    <a:pt x="19355" y="12036"/>
                    <a:pt x="17517" y="10811"/>
                  </a:cubicBezTo>
                  <a:cubicBezTo>
                    <a:pt x="16688" y="10258"/>
                    <a:pt x="16031" y="9929"/>
                    <a:pt x="15124" y="9613"/>
                  </a:cubicBezTo>
                  <a:lnTo>
                    <a:pt x="14546" y="9414"/>
                  </a:lnTo>
                  <a:lnTo>
                    <a:pt x="14536" y="5766"/>
                  </a:lnTo>
                  <a:lnTo>
                    <a:pt x="14516" y="2125"/>
                  </a:lnTo>
                  <a:lnTo>
                    <a:pt x="14820" y="1933"/>
                  </a:lnTo>
                  <a:cubicBezTo>
                    <a:pt x="15167" y="1714"/>
                    <a:pt x="15271" y="1512"/>
                    <a:pt x="15271" y="1086"/>
                  </a:cubicBezTo>
                  <a:cubicBezTo>
                    <a:pt x="15272" y="509"/>
                    <a:pt x="14952" y="127"/>
                    <a:pt x="14398" y="40"/>
                  </a:cubicBezTo>
                  <a:cubicBezTo>
                    <a:pt x="14223" y="12"/>
                    <a:pt x="12474" y="0"/>
                    <a:pt x="10721" y="0"/>
                  </a:cubicBezTo>
                  <a:close/>
                  <a:moveTo>
                    <a:pt x="7524" y="907"/>
                  </a:moveTo>
                  <a:lnTo>
                    <a:pt x="10721" y="907"/>
                  </a:lnTo>
                  <a:lnTo>
                    <a:pt x="13928" y="907"/>
                  </a:lnTo>
                  <a:lnTo>
                    <a:pt x="13947" y="1033"/>
                  </a:lnTo>
                  <a:cubicBezTo>
                    <a:pt x="13966" y="1143"/>
                    <a:pt x="13938" y="1165"/>
                    <a:pt x="13692" y="1232"/>
                  </a:cubicBezTo>
                  <a:cubicBezTo>
                    <a:pt x="13537" y="1274"/>
                    <a:pt x="13376" y="1351"/>
                    <a:pt x="13339" y="1397"/>
                  </a:cubicBezTo>
                  <a:cubicBezTo>
                    <a:pt x="13298" y="1450"/>
                    <a:pt x="13271" y="3044"/>
                    <a:pt x="13271" y="5660"/>
                  </a:cubicBezTo>
                  <a:lnTo>
                    <a:pt x="13271" y="9844"/>
                  </a:lnTo>
                  <a:lnTo>
                    <a:pt x="13418" y="9970"/>
                  </a:lnTo>
                  <a:cubicBezTo>
                    <a:pt x="13498" y="10039"/>
                    <a:pt x="13896" y="10211"/>
                    <a:pt x="14300" y="10347"/>
                  </a:cubicBezTo>
                  <a:cubicBezTo>
                    <a:pt x="15211" y="10656"/>
                    <a:pt x="15961" y="11030"/>
                    <a:pt x="16733" y="11566"/>
                  </a:cubicBezTo>
                  <a:cubicBezTo>
                    <a:pt x="18041" y="12474"/>
                    <a:pt x="18981" y="13554"/>
                    <a:pt x="19567" y="14816"/>
                  </a:cubicBezTo>
                  <a:cubicBezTo>
                    <a:pt x="19982" y="15710"/>
                    <a:pt x="20176" y="16849"/>
                    <a:pt x="20028" y="17510"/>
                  </a:cubicBezTo>
                  <a:cubicBezTo>
                    <a:pt x="19745" y="18767"/>
                    <a:pt x="18474" y="19826"/>
                    <a:pt x="16389" y="20536"/>
                  </a:cubicBezTo>
                  <a:lnTo>
                    <a:pt x="15771" y="20741"/>
                  </a:lnTo>
                  <a:lnTo>
                    <a:pt x="10741" y="20741"/>
                  </a:lnTo>
                  <a:lnTo>
                    <a:pt x="5700" y="20741"/>
                  </a:lnTo>
                  <a:lnTo>
                    <a:pt x="4886" y="20463"/>
                  </a:lnTo>
                  <a:cubicBezTo>
                    <a:pt x="3327" y="19929"/>
                    <a:pt x="2223" y="19183"/>
                    <a:pt x="1679" y="18298"/>
                  </a:cubicBezTo>
                  <a:cubicBezTo>
                    <a:pt x="1381" y="17814"/>
                    <a:pt x="1319" y="17553"/>
                    <a:pt x="1326" y="16835"/>
                  </a:cubicBezTo>
                  <a:cubicBezTo>
                    <a:pt x="1337" y="15706"/>
                    <a:pt x="1718" y="14674"/>
                    <a:pt x="2562" y="13505"/>
                  </a:cubicBezTo>
                  <a:cubicBezTo>
                    <a:pt x="3307" y="12473"/>
                    <a:pt x="4507" y="11466"/>
                    <a:pt x="5729" y="10844"/>
                  </a:cubicBezTo>
                  <a:cubicBezTo>
                    <a:pt x="5994" y="10709"/>
                    <a:pt x="6617" y="10465"/>
                    <a:pt x="7112" y="10301"/>
                  </a:cubicBezTo>
                  <a:cubicBezTo>
                    <a:pt x="7782" y="10080"/>
                    <a:pt x="8032" y="9974"/>
                    <a:pt x="8093" y="9884"/>
                  </a:cubicBezTo>
                  <a:cubicBezTo>
                    <a:pt x="8153" y="9794"/>
                    <a:pt x="8171" y="8703"/>
                    <a:pt x="8171" y="5614"/>
                  </a:cubicBezTo>
                  <a:cubicBezTo>
                    <a:pt x="8171" y="1031"/>
                    <a:pt x="8200" y="1299"/>
                    <a:pt x="7740" y="1218"/>
                  </a:cubicBezTo>
                  <a:cubicBezTo>
                    <a:pt x="7554" y="1186"/>
                    <a:pt x="7524" y="1154"/>
                    <a:pt x="7524" y="1040"/>
                  </a:cubicBezTo>
                  <a:lnTo>
                    <a:pt x="7524" y="907"/>
                  </a:lnTo>
                  <a:close/>
                  <a:moveTo>
                    <a:pt x="13486" y="10798"/>
                  </a:moveTo>
                  <a:cubicBezTo>
                    <a:pt x="13340" y="10783"/>
                    <a:pt x="13258" y="10814"/>
                    <a:pt x="13202" y="10884"/>
                  </a:cubicBezTo>
                  <a:cubicBezTo>
                    <a:pt x="13085" y="11031"/>
                    <a:pt x="13180" y="11143"/>
                    <a:pt x="13496" y="11228"/>
                  </a:cubicBezTo>
                  <a:cubicBezTo>
                    <a:pt x="14404" y="11470"/>
                    <a:pt x="15779" y="12257"/>
                    <a:pt x="16527" y="12962"/>
                  </a:cubicBezTo>
                  <a:cubicBezTo>
                    <a:pt x="17589" y="13964"/>
                    <a:pt x="18214" y="15094"/>
                    <a:pt x="18380" y="16299"/>
                  </a:cubicBezTo>
                  <a:cubicBezTo>
                    <a:pt x="18423" y="16608"/>
                    <a:pt x="18490" y="16883"/>
                    <a:pt x="18527" y="16915"/>
                  </a:cubicBezTo>
                  <a:cubicBezTo>
                    <a:pt x="18607" y="16982"/>
                    <a:pt x="18781" y="16994"/>
                    <a:pt x="18920" y="16934"/>
                  </a:cubicBezTo>
                  <a:cubicBezTo>
                    <a:pt x="18997" y="16901"/>
                    <a:pt x="19011" y="16796"/>
                    <a:pt x="18978" y="16411"/>
                  </a:cubicBezTo>
                  <a:cubicBezTo>
                    <a:pt x="18788" y="14138"/>
                    <a:pt x="16785" y="11892"/>
                    <a:pt x="14144" y="10976"/>
                  </a:cubicBezTo>
                  <a:cubicBezTo>
                    <a:pt x="13841" y="10871"/>
                    <a:pt x="13633" y="10812"/>
                    <a:pt x="13486" y="10798"/>
                  </a:cubicBezTo>
                  <a:close/>
                  <a:moveTo>
                    <a:pt x="18302" y="17418"/>
                  </a:moveTo>
                  <a:cubicBezTo>
                    <a:pt x="18146" y="17428"/>
                    <a:pt x="17995" y="17479"/>
                    <a:pt x="17860" y="17570"/>
                  </a:cubicBezTo>
                  <a:cubicBezTo>
                    <a:pt x="17611" y="17738"/>
                    <a:pt x="17609" y="18076"/>
                    <a:pt x="17860" y="18245"/>
                  </a:cubicBezTo>
                  <a:cubicBezTo>
                    <a:pt x="17958" y="18311"/>
                    <a:pt x="18102" y="18374"/>
                    <a:pt x="18184" y="18384"/>
                  </a:cubicBezTo>
                  <a:cubicBezTo>
                    <a:pt x="18595" y="18435"/>
                    <a:pt x="18956" y="18302"/>
                    <a:pt x="19067" y="18053"/>
                  </a:cubicBezTo>
                  <a:cubicBezTo>
                    <a:pt x="19230" y="17684"/>
                    <a:pt x="18769" y="17387"/>
                    <a:pt x="18302" y="1741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944" name="one cell"/>
          <p:cNvSpPr txBox="1"/>
          <p:nvPr/>
        </p:nvSpPr>
        <p:spPr>
          <a:xfrm>
            <a:off x="812064" y="6741770"/>
            <a:ext cx="1248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one cell</a:t>
            </a:r>
          </a:p>
        </p:txBody>
      </p:sp>
      <p:sp>
        <p:nvSpPr>
          <p:cNvPr id="1945" name="Rectangle"/>
          <p:cNvSpPr/>
          <p:nvPr/>
        </p:nvSpPr>
        <p:spPr>
          <a:xfrm>
            <a:off x="7889530" y="5492539"/>
            <a:ext cx="4623675" cy="1379842"/>
          </a:xfrm>
          <a:prstGeom prst="rect">
            <a:avLst/>
          </a:prstGeom>
          <a:solidFill>
            <a:srgbClr val="D6D5D5">
              <a:alpha val="39803"/>
            </a:srgbClr>
          </a:solidFill>
          <a:ln w="25400">
            <a:solidFill>
              <a:srgbClr val="000000">
                <a:alpha val="3980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46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226112" y="6577971"/>
            <a:ext cx="2341880" cy="25401"/>
          </a:xfrm>
          <a:prstGeom prst="rect">
            <a:avLst/>
          </a:prstGeom>
        </p:spPr>
      </p:pic>
      <p:pic>
        <p:nvPicPr>
          <p:cNvPr id="1948" name="Line" descr="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9819842" y="6137990"/>
            <a:ext cx="1020626" cy="25401"/>
          </a:xfrm>
          <a:prstGeom prst="rect">
            <a:avLst/>
          </a:prstGeom>
        </p:spPr>
      </p:pic>
      <p:sp>
        <p:nvSpPr>
          <p:cNvPr id="1950" name="Rectangle"/>
          <p:cNvSpPr/>
          <p:nvPr/>
        </p:nvSpPr>
        <p:spPr>
          <a:xfrm>
            <a:off x="10622974" y="6026108"/>
            <a:ext cx="251083" cy="558801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1" name="Rectangle"/>
          <p:cNvSpPr/>
          <p:nvPr/>
        </p:nvSpPr>
        <p:spPr>
          <a:xfrm>
            <a:off x="11171032" y="6399534"/>
            <a:ext cx="251084" cy="185375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2" name="Rectangle"/>
          <p:cNvSpPr/>
          <p:nvPr/>
        </p:nvSpPr>
        <p:spPr>
          <a:xfrm>
            <a:off x="11719092" y="5806581"/>
            <a:ext cx="251084" cy="778328"/>
          </a:xfrm>
          <a:prstGeom prst="rect">
            <a:avLst/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3" name="tx1"/>
          <p:cNvSpPr txBox="1"/>
          <p:nvPr/>
        </p:nvSpPr>
        <p:spPr>
          <a:xfrm>
            <a:off x="10576424" y="6525121"/>
            <a:ext cx="398988" cy="37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/>
            </a:lvl1pPr>
          </a:lstStyle>
          <a:p>
            <a:pPr/>
            <a:r>
              <a:t>tx1</a:t>
            </a:r>
          </a:p>
        </p:txBody>
      </p:sp>
      <p:sp>
        <p:nvSpPr>
          <p:cNvPr id="1954" name="tx2"/>
          <p:cNvSpPr txBox="1"/>
          <p:nvPr/>
        </p:nvSpPr>
        <p:spPr>
          <a:xfrm>
            <a:off x="11097080" y="6525121"/>
            <a:ext cx="398988" cy="37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/>
            </a:lvl1pPr>
          </a:lstStyle>
          <a:p>
            <a:pPr/>
            <a:r>
              <a:t>tx2</a:t>
            </a:r>
          </a:p>
        </p:txBody>
      </p:sp>
      <p:sp>
        <p:nvSpPr>
          <p:cNvPr id="1955" name="tx3"/>
          <p:cNvSpPr txBox="1"/>
          <p:nvPr/>
        </p:nvSpPr>
        <p:spPr>
          <a:xfrm>
            <a:off x="11645140" y="6525121"/>
            <a:ext cx="398988" cy="37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500"/>
            </a:lvl1pPr>
          </a:lstStyle>
          <a:p>
            <a:pPr/>
            <a:r>
              <a:t>tx3</a:t>
            </a:r>
          </a:p>
        </p:txBody>
      </p:sp>
      <p:sp>
        <p:nvSpPr>
          <p:cNvPr id="1956" name="Individual…"/>
          <p:cNvSpPr txBox="1"/>
          <p:nvPr/>
        </p:nvSpPr>
        <p:spPr>
          <a:xfrm>
            <a:off x="8217701" y="5740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pPr>
            <a:r>
              <a:rPr b="1"/>
              <a:t>Individual</a:t>
            </a:r>
            <a:endParaRPr b="1"/>
          </a:p>
          <a:p>
            <a:pPr>
              <a:defRPr b="0" sz="22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pPr>
            <a:r>
              <a:rPr b="1"/>
              <a:t>Cell</a:t>
            </a:r>
          </a:p>
        </p:txBody>
      </p:sp>
      <p:sp>
        <p:nvSpPr>
          <p:cNvPr id="1957" name="chemistry challenge: small amount of starting material"/>
          <p:cNvSpPr txBox="1"/>
          <p:nvPr/>
        </p:nvSpPr>
        <p:spPr>
          <a:xfrm>
            <a:off x="2821105" y="5450569"/>
            <a:ext cx="4116108" cy="71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chemistry challenge</a:t>
            </a:r>
            <a:r>
              <a:t>: small amount of starting material </a:t>
            </a:r>
          </a:p>
        </p:txBody>
      </p:sp>
      <p:grpSp>
        <p:nvGrpSpPr>
          <p:cNvPr id="1964" name="Group"/>
          <p:cNvGrpSpPr/>
          <p:nvPr/>
        </p:nvGrpSpPr>
        <p:grpSpPr>
          <a:xfrm>
            <a:off x="3960200" y="6251877"/>
            <a:ext cx="1221760" cy="480575"/>
            <a:chOff x="4770" y="0"/>
            <a:chExt cx="1221759" cy="480574"/>
          </a:xfrm>
        </p:grpSpPr>
        <p:pic>
          <p:nvPicPr>
            <p:cNvPr id="1958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084" r="0" b="11966"/>
            <a:stretch>
              <a:fillRect/>
            </a:stretch>
          </p:blipFill>
          <p:spPr>
            <a:xfrm flipH="1">
              <a:off x="4770" y="333340"/>
              <a:ext cx="1147031" cy="127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9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3" r="34195" b="12036"/>
            <a:stretch>
              <a:fillRect/>
            </a:stretch>
          </p:blipFill>
          <p:spPr>
            <a:xfrm flipH="1">
              <a:off x="90229" y="153383"/>
              <a:ext cx="754804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0" name="droppedImage.tiff" descr="dropped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70154" r="59366" b="12036"/>
            <a:stretch>
              <a:fillRect/>
            </a:stretch>
          </p:blipFill>
          <p:spPr>
            <a:xfrm flipH="1">
              <a:off x="631589" y="0"/>
              <a:ext cx="466078" cy="12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1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054314" y="42115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962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821444" y="196598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963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49" t="6236" r="4268" b="5898"/>
            <a:stretch>
              <a:fillRect/>
            </a:stretch>
          </p:blipFill>
          <p:spPr>
            <a:xfrm>
              <a:off x="1106838" y="367834"/>
              <a:ext cx="119692" cy="112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1539" fill="norm" stroke="1" extrusionOk="0">
                  <a:moveTo>
                    <a:pt x="9544" y="64"/>
                  </a:moveTo>
                  <a:cubicBezTo>
                    <a:pt x="8277" y="253"/>
                    <a:pt x="7534" y="635"/>
                    <a:pt x="6108" y="1656"/>
                  </a:cubicBezTo>
                  <a:cubicBezTo>
                    <a:pt x="5443" y="2132"/>
                    <a:pt x="4666" y="2624"/>
                    <a:pt x="4354" y="2793"/>
                  </a:cubicBezTo>
                  <a:cubicBezTo>
                    <a:pt x="1427" y="4379"/>
                    <a:pt x="-403" y="7895"/>
                    <a:pt x="76" y="11058"/>
                  </a:cubicBezTo>
                  <a:cubicBezTo>
                    <a:pt x="435" y="13434"/>
                    <a:pt x="1122" y="14966"/>
                    <a:pt x="2811" y="17351"/>
                  </a:cubicBezTo>
                  <a:cubicBezTo>
                    <a:pt x="4170" y="19270"/>
                    <a:pt x="4888" y="20045"/>
                    <a:pt x="5757" y="20536"/>
                  </a:cubicBezTo>
                  <a:cubicBezTo>
                    <a:pt x="6700" y="21068"/>
                    <a:pt x="8003" y="21420"/>
                    <a:pt x="9404" y="21521"/>
                  </a:cubicBezTo>
                  <a:cubicBezTo>
                    <a:pt x="10166" y="21576"/>
                    <a:pt x="12202" y="21497"/>
                    <a:pt x="12841" y="21370"/>
                  </a:cubicBezTo>
                  <a:cubicBezTo>
                    <a:pt x="13204" y="21297"/>
                    <a:pt x="13782" y="21214"/>
                    <a:pt x="13823" y="21218"/>
                  </a:cubicBezTo>
                  <a:cubicBezTo>
                    <a:pt x="13848" y="21220"/>
                    <a:pt x="14043" y="21143"/>
                    <a:pt x="14243" y="21066"/>
                  </a:cubicBezTo>
                  <a:cubicBezTo>
                    <a:pt x="14444" y="20990"/>
                    <a:pt x="14582" y="20911"/>
                    <a:pt x="14594" y="20915"/>
                  </a:cubicBezTo>
                  <a:cubicBezTo>
                    <a:pt x="14651" y="20932"/>
                    <a:pt x="15429" y="20741"/>
                    <a:pt x="15716" y="20611"/>
                  </a:cubicBezTo>
                  <a:cubicBezTo>
                    <a:pt x="15895" y="20531"/>
                    <a:pt x="16041" y="20457"/>
                    <a:pt x="16067" y="20460"/>
                  </a:cubicBezTo>
                  <a:cubicBezTo>
                    <a:pt x="16172" y="20469"/>
                    <a:pt x="18134" y="19318"/>
                    <a:pt x="18662" y="18943"/>
                  </a:cubicBezTo>
                  <a:cubicBezTo>
                    <a:pt x="20281" y="17794"/>
                    <a:pt x="21008" y="15808"/>
                    <a:pt x="21117" y="12423"/>
                  </a:cubicBezTo>
                  <a:cubicBezTo>
                    <a:pt x="21197" y="9926"/>
                    <a:pt x="21137" y="8138"/>
                    <a:pt x="20977" y="7494"/>
                  </a:cubicBezTo>
                  <a:cubicBezTo>
                    <a:pt x="20612" y="6029"/>
                    <a:pt x="19745" y="4438"/>
                    <a:pt x="18802" y="3627"/>
                  </a:cubicBezTo>
                  <a:cubicBezTo>
                    <a:pt x="18374" y="3258"/>
                    <a:pt x="17627" y="2745"/>
                    <a:pt x="17470" y="2717"/>
                  </a:cubicBezTo>
                  <a:cubicBezTo>
                    <a:pt x="17445" y="2713"/>
                    <a:pt x="17364" y="2705"/>
                    <a:pt x="17259" y="2642"/>
                  </a:cubicBezTo>
                  <a:cubicBezTo>
                    <a:pt x="17154" y="2578"/>
                    <a:pt x="16741" y="2342"/>
                    <a:pt x="16348" y="2187"/>
                  </a:cubicBezTo>
                  <a:cubicBezTo>
                    <a:pt x="15954" y="2031"/>
                    <a:pt x="15213" y="1690"/>
                    <a:pt x="14664" y="1353"/>
                  </a:cubicBezTo>
                  <a:cubicBezTo>
                    <a:pt x="14116" y="1015"/>
                    <a:pt x="13612" y="733"/>
                    <a:pt x="13612" y="746"/>
                  </a:cubicBezTo>
                  <a:cubicBezTo>
                    <a:pt x="13612" y="759"/>
                    <a:pt x="13474" y="635"/>
                    <a:pt x="13262" y="519"/>
                  </a:cubicBezTo>
                  <a:cubicBezTo>
                    <a:pt x="13050" y="402"/>
                    <a:pt x="12841" y="337"/>
                    <a:pt x="12841" y="367"/>
                  </a:cubicBezTo>
                  <a:cubicBezTo>
                    <a:pt x="12841" y="397"/>
                    <a:pt x="12792" y="420"/>
                    <a:pt x="12700" y="367"/>
                  </a:cubicBezTo>
                  <a:cubicBezTo>
                    <a:pt x="12608" y="314"/>
                    <a:pt x="12470" y="242"/>
                    <a:pt x="12350" y="215"/>
                  </a:cubicBezTo>
                  <a:cubicBezTo>
                    <a:pt x="12230" y="188"/>
                    <a:pt x="12008" y="98"/>
                    <a:pt x="11859" y="64"/>
                  </a:cubicBezTo>
                  <a:cubicBezTo>
                    <a:pt x="11481" y="-24"/>
                    <a:pt x="10091" y="-18"/>
                    <a:pt x="9544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965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flipH="1" rot="2267117">
            <a:off x="6873278" y="6010390"/>
            <a:ext cx="446756" cy="353658"/>
          </a:xfrm>
          <a:prstGeom prst="rect">
            <a:avLst/>
          </a:prstGeom>
        </p:spPr>
      </p:pic>
      <p:sp>
        <p:nvSpPr>
          <p:cNvPr id="1967" name="one cell is (obviously) not enough"/>
          <p:cNvSpPr txBox="1"/>
          <p:nvPr/>
        </p:nvSpPr>
        <p:spPr>
          <a:xfrm>
            <a:off x="2821105" y="7645273"/>
            <a:ext cx="4519730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one cell is (obviously) not enough</a:t>
            </a:r>
            <a:r>
              <a:t> </a:t>
            </a:r>
          </a:p>
        </p:txBody>
      </p:sp>
      <p:pic>
        <p:nvPicPr>
          <p:cNvPr id="1968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0" t="0" r="0" b="12986"/>
          <a:stretch>
            <a:fillRect/>
          </a:stretch>
        </p:blipFill>
        <p:spPr>
          <a:xfrm>
            <a:off x="7820818" y="7066543"/>
            <a:ext cx="4015582" cy="2140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414"/>
                </a:lnTo>
                <a:lnTo>
                  <a:pt x="0" y="21600"/>
                </a:lnTo>
                <a:lnTo>
                  <a:pt x="21572" y="21600"/>
                </a:lnTo>
                <a:lnTo>
                  <a:pt x="21562" y="20483"/>
                </a:lnTo>
                <a:lnTo>
                  <a:pt x="21220" y="20371"/>
                </a:lnTo>
                <a:cubicBezTo>
                  <a:pt x="20587" y="20169"/>
                  <a:pt x="19863" y="19558"/>
                  <a:pt x="19519" y="18937"/>
                </a:cubicBezTo>
                <a:cubicBezTo>
                  <a:pt x="19170" y="18307"/>
                  <a:pt x="18676" y="16739"/>
                  <a:pt x="18287" y="15017"/>
                </a:cubicBezTo>
                <a:cubicBezTo>
                  <a:pt x="17411" y="11140"/>
                  <a:pt x="16980" y="9987"/>
                  <a:pt x="16395" y="9987"/>
                </a:cubicBezTo>
                <a:cubicBezTo>
                  <a:pt x="16130" y="9987"/>
                  <a:pt x="16037" y="10070"/>
                  <a:pt x="15808" y="10520"/>
                </a:cubicBezTo>
                <a:cubicBezTo>
                  <a:pt x="15534" y="11059"/>
                  <a:pt x="14982" y="12536"/>
                  <a:pt x="14982" y="12730"/>
                </a:cubicBezTo>
                <a:cubicBezTo>
                  <a:pt x="14982" y="12973"/>
                  <a:pt x="14305" y="14683"/>
                  <a:pt x="13917" y="15421"/>
                </a:cubicBezTo>
                <a:cubicBezTo>
                  <a:pt x="13376" y="16451"/>
                  <a:pt x="12917" y="16840"/>
                  <a:pt x="12121" y="16939"/>
                </a:cubicBezTo>
                <a:cubicBezTo>
                  <a:pt x="11567" y="17008"/>
                  <a:pt x="11460" y="16978"/>
                  <a:pt x="11069" y="16642"/>
                </a:cubicBezTo>
                <a:cubicBezTo>
                  <a:pt x="10455" y="16116"/>
                  <a:pt x="9946" y="15079"/>
                  <a:pt x="9303" y="13051"/>
                </a:cubicBezTo>
                <a:cubicBezTo>
                  <a:pt x="9254" y="12895"/>
                  <a:pt x="8952" y="11805"/>
                  <a:pt x="8631" y="10628"/>
                </a:cubicBezTo>
                <a:cubicBezTo>
                  <a:pt x="7667" y="7093"/>
                  <a:pt x="7333" y="6179"/>
                  <a:pt x="6782" y="5538"/>
                </a:cubicBezTo>
                <a:cubicBezTo>
                  <a:pt x="6607" y="5335"/>
                  <a:pt x="6555" y="5200"/>
                  <a:pt x="6609" y="5098"/>
                </a:cubicBezTo>
                <a:cubicBezTo>
                  <a:pt x="6663" y="4998"/>
                  <a:pt x="9127" y="4922"/>
                  <a:pt x="14143" y="4877"/>
                </a:cubicBezTo>
                <a:lnTo>
                  <a:pt x="21600" y="4809"/>
                </a:lnTo>
                <a:lnTo>
                  <a:pt x="21600" y="240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722" y="4921"/>
                </a:moveTo>
                <a:lnTo>
                  <a:pt x="3119" y="4966"/>
                </a:lnTo>
                <a:cubicBezTo>
                  <a:pt x="4437" y="4991"/>
                  <a:pt x="5542" y="5064"/>
                  <a:pt x="5576" y="5126"/>
                </a:cubicBezTo>
                <a:cubicBezTo>
                  <a:pt x="5610" y="5187"/>
                  <a:pt x="5470" y="5441"/>
                  <a:pt x="5267" y="5686"/>
                </a:cubicBezTo>
                <a:cubicBezTo>
                  <a:pt x="5063" y="5931"/>
                  <a:pt x="4826" y="6273"/>
                  <a:pt x="4739" y="6451"/>
                </a:cubicBezTo>
                <a:cubicBezTo>
                  <a:pt x="4330" y="7292"/>
                  <a:pt x="3668" y="9425"/>
                  <a:pt x="3332" y="10984"/>
                </a:cubicBezTo>
                <a:cubicBezTo>
                  <a:pt x="3290" y="11180"/>
                  <a:pt x="3212" y="11534"/>
                  <a:pt x="3160" y="11769"/>
                </a:cubicBezTo>
                <a:cubicBezTo>
                  <a:pt x="3107" y="12004"/>
                  <a:pt x="3004" y="12584"/>
                  <a:pt x="2929" y="13055"/>
                </a:cubicBezTo>
                <a:cubicBezTo>
                  <a:pt x="2854" y="13525"/>
                  <a:pt x="2742" y="14232"/>
                  <a:pt x="2679" y="14624"/>
                </a:cubicBezTo>
                <a:cubicBezTo>
                  <a:pt x="2617" y="15017"/>
                  <a:pt x="2535" y="15450"/>
                  <a:pt x="2498" y="15589"/>
                </a:cubicBezTo>
                <a:cubicBezTo>
                  <a:pt x="2461" y="15728"/>
                  <a:pt x="2410" y="16147"/>
                  <a:pt x="2385" y="16518"/>
                </a:cubicBezTo>
                <a:cubicBezTo>
                  <a:pt x="2359" y="16889"/>
                  <a:pt x="2312" y="17257"/>
                  <a:pt x="2282" y="17335"/>
                </a:cubicBezTo>
                <a:cubicBezTo>
                  <a:pt x="2252" y="17414"/>
                  <a:pt x="2205" y="17654"/>
                  <a:pt x="2178" y="17872"/>
                </a:cubicBezTo>
                <a:cubicBezTo>
                  <a:pt x="2092" y="18540"/>
                  <a:pt x="1666" y="19695"/>
                  <a:pt x="1345" y="20130"/>
                </a:cubicBezTo>
                <a:cubicBezTo>
                  <a:pt x="1022" y="20569"/>
                  <a:pt x="780" y="20661"/>
                  <a:pt x="719" y="20367"/>
                </a:cubicBezTo>
                <a:cubicBezTo>
                  <a:pt x="699" y="20269"/>
                  <a:pt x="694" y="16752"/>
                  <a:pt x="704" y="12554"/>
                </a:cubicBezTo>
                <a:lnTo>
                  <a:pt x="722" y="4921"/>
                </a:lnTo>
                <a:close/>
                <a:moveTo>
                  <a:pt x="6095" y="5562"/>
                </a:moveTo>
                <a:cubicBezTo>
                  <a:pt x="6444" y="5562"/>
                  <a:pt x="6551" y="5633"/>
                  <a:pt x="6793" y="6007"/>
                </a:cubicBezTo>
                <a:cubicBezTo>
                  <a:pt x="7194" y="6626"/>
                  <a:pt x="7618" y="7852"/>
                  <a:pt x="8319" y="10416"/>
                </a:cubicBezTo>
                <a:cubicBezTo>
                  <a:pt x="8652" y="11632"/>
                  <a:pt x="9003" y="12862"/>
                  <a:pt x="9101" y="13155"/>
                </a:cubicBezTo>
                <a:cubicBezTo>
                  <a:pt x="9199" y="13447"/>
                  <a:pt x="9278" y="13727"/>
                  <a:pt x="9278" y="13771"/>
                </a:cubicBezTo>
                <a:cubicBezTo>
                  <a:pt x="9278" y="13942"/>
                  <a:pt x="9933" y="15507"/>
                  <a:pt x="10226" y="16038"/>
                </a:cubicBezTo>
                <a:cubicBezTo>
                  <a:pt x="10681" y="16864"/>
                  <a:pt x="11344" y="17403"/>
                  <a:pt x="11897" y="17403"/>
                </a:cubicBezTo>
                <a:cubicBezTo>
                  <a:pt x="12994" y="17404"/>
                  <a:pt x="14125" y="16119"/>
                  <a:pt x="14809" y="14092"/>
                </a:cubicBezTo>
                <a:cubicBezTo>
                  <a:pt x="14975" y="13600"/>
                  <a:pt x="15296" y="12626"/>
                  <a:pt x="15522" y="11933"/>
                </a:cubicBezTo>
                <a:cubicBezTo>
                  <a:pt x="15912" y="10738"/>
                  <a:pt x="16177" y="10271"/>
                  <a:pt x="16464" y="10271"/>
                </a:cubicBezTo>
                <a:cubicBezTo>
                  <a:pt x="16792" y="10271"/>
                  <a:pt x="17407" y="12108"/>
                  <a:pt x="17964" y="14760"/>
                </a:cubicBezTo>
                <a:cubicBezTo>
                  <a:pt x="18194" y="15853"/>
                  <a:pt x="18711" y="17676"/>
                  <a:pt x="19028" y="18497"/>
                </a:cubicBezTo>
                <a:cubicBezTo>
                  <a:pt x="19337" y="19299"/>
                  <a:pt x="19547" y="19617"/>
                  <a:pt x="20097" y="20106"/>
                </a:cubicBezTo>
                <a:cubicBezTo>
                  <a:pt x="20296" y="20283"/>
                  <a:pt x="20441" y="20487"/>
                  <a:pt x="20417" y="20559"/>
                </a:cubicBezTo>
                <a:cubicBezTo>
                  <a:pt x="20369" y="20705"/>
                  <a:pt x="1651" y="20745"/>
                  <a:pt x="1573" y="20599"/>
                </a:cubicBezTo>
                <a:cubicBezTo>
                  <a:pt x="1547" y="20549"/>
                  <a:pt x="1659" y="20223"/>
                  <a:pt x="1821" y="19878"/>
                </a:cubicBezTo>
                <a:cubicBezTo>
                  <a:pt x="2178" y="19117"/>
                  <a:pt x="2399" y="18260"/>
                  <a:pt x="2587" y="16919"/>
                </a:cubicBezTo>
                <a:cubicBezTo>
                  <a:pt x="2962" y="14246"/>
                  <a:pt x="3305" y="12184"/>
                  <a:pt x="3535" y="11200"/>
                </a:cubicBezTo>
                <a:cubicBezTo>
                  <a:pt x="4083" y="8861"/>
                  <a:pt x="4574" y="7279"/>
                  <a:pt x="4961" y="6623"/>
                </a:cubicBezTo>
                <a:cubicBezTo>
                  <a:pt x="5480" y="5745"/>
                  <a:pt x="5677" y="5562"/>
                  <a:pt x="6095" y="556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69" name="transcript_1 abundance"/>
          <p:cNvSpPr txBox="1"/>
          <p:nvPr/>
        </p:nvSpPr>
        <p:spPr>
          <a:xfrm>
            <a:off x="8291698" y="9270767"/>
            <a:ext cx="30738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transcript_1 abundance</a:t>
            </a:r>
          </a:p>
        </p:txBody>
      </p:sp>
      <p:sp>
        <p:nvSpPr>
          <p:cNvPr id="1970" name="x"/>
          <p:cNvSpPr txBox="1"/>
          <p:nvPr/>
        </p:nvSpPr>
        <p:spPr>
          <a:xfrm>
            <a:off x="93352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27228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71" name="x"/>
          <p:cNvSpPr txBox="1"/>
          <p:nvPr/>
        </p:nvSpPr>
        <p:spPr>
          <a:xfrm>
            <a:off x="86113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72" name="bulk"/>
          <p:cNvSpPr txBox="1"/>
          <p:nvPr/>
        </p:nvSpPr>
        <p:spPr>
          <a:xfrm>
            <a:off x="8971040" y="87252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bulk</a:t>
            </a:r>
          </a:p>
        </p:txBody>
      </p:sp>
      <p:sp>
        <p:nvSpPr>
          <p:cNvPr id="1973" name="cell"/>
          <p:cNvSpPr txBox="1"/>
          <p:nvPr/>
        </p:nvSpPr>
        <p:spPr>
          <a:xfrm>
            <a:off x="8272540" y="87506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974" name="x"/>
          <p:cNvSpPr txBox="1"/>
          <p:nvPr/>
        </p:nvSpPr>
        <p:spPr>
          <a:xfrm>
            <a:off x="10668711" y="88326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75" name="cell"/>
          <p:cNvSpPr txBox="1"/>
          <p:nvPr/>
        </p:nvSpPr>
        <p:spPr>
          <a:xfrm>
            <a:off x="10329940" y="87252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976" name="x"/>
          <p:cNvSpPr txBox="1"/>
          <p:nvPr/>
        </p:nvSpPr>
        <p:spPr>
          <a:xfrm>
            <a:off x="8916111" y="8858039"/>
            <a:ext cx="2779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77" name="cell"/>
          <p:cNvSpPr txBox="1"/>
          <p:nvPr/>
        </p:nvSpPr>
        <p:spPr>
          <a:xfrm>
            <a:off x="8590040" y="8750668"/>
            <a:ext cx="86529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cell</a:t>
            </a:r>
          </a:p>
        </p:txBody>
      </p:sp>
      <p:pic>
        <p:nvPicPr>
          <p:cNvPr id="1978" name="droppedImage.tiff" descr="droppedImage.tiff"/>
          <p:cNvPicPr>
            <a:picLocks noChangeAspect="1"/>
          </p:cNvPicPr>
          <p:nvPr/>
        </p:nvPicPr>
        <p:blipFill>
          <a:blip r:embed="rId7">
            <a:extLst/>
          </a:blip>
          <a:srcRect l="2458" t="6273" r="4176" b="5780"/>
          <a:stretch>
            <a:fillRect/>
          </a:stretch>
        </p:blipFill>
        <p:spPr>
          <a:xfrm>
            <a:off x="1237666" y="6124924"/>
            <a:ext cx="397061" cy="374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7" h="21535" fill="norm" stroke="1" extrusionOk="0">
                <a:moveTo>
                  <a:pt x="9551" y="64"/>
                </a:moveTo>
                <a:cubicBezTo>
                  <a:pt x="8285" y="252"/>
                  <a:pt x="7509" y="598"/>
                  <a:pt x="6083" y="1617"/>
                </a:cubicBezTo>
                <a:cubicBezTo>
                  <a:pt x="5419" y="2093"/>
                  <a:pt x="4619" y="2614"/>
                  <a:pt x="4307" y="2783"/>
                </a:cubicBezTo>
                <a:cubicBezTo>
                  <a:pt x="1381" y="4367"/>
                  <a:pt x="-401" y="7850"/>
                  <a:pt x="77" y="11009"/>
                </a:cubicBezTo>
                <a:cubicBezTo>
                  <a:pt x="437" y="13383"/>
                  <a:pt x="1096" y="14934"/>
                  <a:pt x="2784" y="17317"/>
                </a:cubicBezTo>
                <a:cubicBezTo>
                  <a:pt x="4142" y="19233"/>
                  <a:pt x="4897" y="20026"/>
                  <a:pt x="5766" y="20516"/>
                </a:cubicBezTo>
                <a:cubicBezTo>
                  <a:pt x="6709" y="21048"/>
                  <a:pt x="8003" y="21421"/>
                  <a:pt x="9403" y="21521"/>
                </a:cubicBezTo>
                <a:cubicBezTo>
                  <a:pt x="10165" y="21576"/>
                  <a:pt x="12212" y="21465"/>
                  <a:pt x="12850" y="21338"/>
                </a:cubicBezTo>
                <a:cubicBezTo>
                  <a:pt x="13213" y="21266"/>
                  <a:pt x="13762" y="21174"/>
                  <a:pt x="13802" y="21179"/>
                </a:cubicBezTo>
                <a:cubicBezTo>
                  <a:pt x="13827" y="21181"/>
                  <a:pt x="14024" y="21118"/>
                  <a:pt x="14225" y="21041"/>
                </a:cubicBezTo>
                <a:cubicBezTo>
                  <a:pt x="14426" y="20965"/>
                  <a:pt x="14594" y="20901"/>
                  <a:pt x="14606" y="20904"/>
                </a:cubicBezTo>
                <a:cubicBezTo>
                  <a:pt x="14662" y="20922"/>
                  <a:pt x="15418" y="20668"/>
                  <a:pt x="15705" y="20539"/>
                </a:cubicBezTo>
                <a:cubicBezTo>
                  <a:pt x="15884" y="20458"/>
                  <a:pt x="16060" y="20399"/>
                  <a:pt x="16086" y="20402"/>
                </a:cubicBezTo>
                <a:cubicBezTo>
                  <a:pt x="16191" y="20411"/>
                  <a:pt x="18117" y="19313"/>
                  <a:pt x="18645" y="18939"/>
                </a:cubicBezTo>
                <a:cubicBezTo>
                  <a:pt x="20263" y="17791"/>
                  <a:pt x="21010" y="15808"/>
                  <a:pt x="21119" y="12426"/>
                </a:cubicBezTo>
                <a:cubicBezTo>
                  <a:pt x="21199" y="9932"/>
                  <a:pt x="21152" y="8111"/>
                  <a:pt x="20992" y="7467"/>
                </a:cubicBezTo>
                <a:cubicBezTo>
                  <a:pt x="20628" y="6004"/>
                  <a:pt x="19692" y="4393"/>
                  <a:pt x="18750" y="3583"/>
                </a:cubicBezTo>
                <a:cubicBezTo>
                  <a:pt x="18322" y="3214"/>
                  <a:pt x="17639" y="2742"/>
                  <a:pt x="17482" y="2714"/>
                </a:cubicBezTo>
                <a:cubicBezTo>
                  <a:pt x="17457" y="2710"/>
                  <a:pt x="17354" y="2663"/>
                  <a:pt x="17249" y="2600"/>
                </a:cubicBezTo>
                <a:cubicBezTo>
                  <a:pt x="17144" y="2537"/>
                  <a:pt x="16733" y="2367"/>
                  <a:pt x="16340" y="2212"/>
                </a:cubicBezTo>
                <a:cubicBezTo>
                  <a:pt x="15946" y="2056"/>
                  <a:pt x="15175" y="1657"/>
                  <a:pt x="14627" y="1320"/>
                </a:cubicBezTo>
                <a:cubicBezTo>
                  <a:pt x="14078" y="983"/>
                  <a:pt x="13633" y="713"/>
                  <a:pt x="13633" y="726"/>
                </a:cubicBezTo>
                <a:cubicBezTo>
                  <a:pt x="13633" y="740"/>
                  <a:pt x="13464" y="660"/>
                  <a:pt x="13252" y="543"/>
                </a:cubicBezTo>
                <a:cubicBezTo>
                  <a:pt x="13040" y="427"/>
                  <a:pt x="12850" y="354"/>
                  <a:pt x="12850" y="383"/>
                </a:cubicBezTo>
                <a:cubicBezTo>
                  <a:pt x="12850" y="413"/>
                  <a:pt x="12773" y="391"/>
                  <a:pt x="12681" y="338"/>
                </a:cubicBezTo>
                <a:cubicBezTo>
                  <a:pt x="12589" y="285"/>
                  <a:pt x="12420" y="205"/>
                  <a:pt x="12301" y="178"/>
                </a:cubicBezTo>
                <a:cubicBezTo>
                  <a:pt x="12181" y="151"/>
                  <a:pt x="11964" y="98"/>
                  <a:pt x="11814" y="64"/>
                </a:cubicBezTo>
                <a:cubicBezTo>
                  <a:pt x="11437" y="-24"/>
                  <a:pt x="10098" y="-18"/>
                  <a:pt x="9551" y="6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79" name="Line"/>
          <p:cNvSpPr/>
          <p:nvPr/>
        </p:nvSpPr>
        <p:spPr>
          <a:xfrm flipH="1">
            <a:off x="9087243" y="7821117"/>
            <a:ext cx="558797" cy="10144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0" name="very high cost per cell"/>
          <p:cNvSpPr txBox="1"/>
          <p:nvPr/>
        </p:nvSpPr>
        <p:spPr>
          <a:xfrm>
            <a:off x="3157655" y="8672170"/>
            <a:ext cx="33089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very high cost per cell</a:t>
            </a:r>
          </a:p>
        </p:txBody>
      </p:sp>
      <p:sp>
        <p:nvSpPr>
          <p:cNvPr id="1981" name="time consuming"/>
          <p:cNvSpPr txBox="1"/>
          <p:nvPr/>
        </p:nvSpPr>
        <p:spPr>
          <a:xfrm>
            <a:off x="3158213" y="8334185"/>
            <a:ext cx="244419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time consuming</a:t>
            </a:r>
          </a:p>
        </p:txBody>
      </p:sp>
      <p:sp>
        <p:nvSpPr>
          <p:cNvPr id="1982" name="population density"/>
          <p:cNvSpPr txBox="1"/>
          <p:nvPr/>
        </p:nvSpPr>
        <p:spPr>
          <a:xfrm rot="16200000">
            <a:off x="6493882" y="8076967"/>
            <a:ext cx="246672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population density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8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86" name="Single Cell RNA-Seq |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Microfluidics</a:t>
            </a:r>
          </a:p>
        </p:txBody>
      </p:sp>
      <p:sp>
        <p:nvSpPr>
          <p:cNvPr id="1987" name="Parallelize and automate single cell processing (Fluidigm C1)…"/>
          <p:cNvSpPr txBox="1"/>
          <p:nvPr/>
        </p:nvSpPr>
        <p:spPr>
          <a:xfrm>
            <a:off x="522405" y="2130325"/>
            <a:ext cx="1118934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Parallelize and automate single cell processing </a:t>
            </a:r>
            <a:r>
              <a:rPr sz="2400"/>
              <a:t>(Fluidigm C1) </a:t>
            </a:r>
            <a:endParaRPr sz="2400"/>
          </a:p>
          <a:p>
            <a:pPr algn="l"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/>
              <a:t>— Improved chemistry: SMART-Seq (Ramsköld et al., 2012)</a:t>
            </a:r>
          </a:p>
        </p:txBody>
      </p:sp>
      <p:pic>
        <p:nvPicPr>
          <p:cNvPr id="1988" name="Screenshot 2018-02-28 16.34.48.png" descr="Screenshot 2018-02-28 16.3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1527" y="3807420"/>
            <a:ext cx="7531101" cy="369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9" name="Line"/>
          <p:cNvSpPr/>
          <p:nvPr/>
        </p:nvSpPr>
        <p:spPr>
          <a:xfrm>
            <a:off x="7086712" y="4806324"/>
            <a:ext cx="1456583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9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93" name="Single Cell RNA-Seq |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Microfluidics</a:t>
            </a:r>
          </a:p>
        </p:txBody>
      </p:sp>
      <p:pic>
        <p:nvPicPr>
          <p:cNvPr id="1994" name="Screenshot 2018-02-28 15.42.24.png" descr="Screenshot 2018-02-28 15.42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350" y="3320851"/>
            <a:ext cx="5372100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5" name="Line"/>
          <p:cNvSpPr/>
          <p:nvPr/>
        </p:nvSpPr>
        <p:spPr>
          <a:xfrm flipV="1">
            <a:off x="7404100" y="7861300"/>
            <a:ext cx="0" cy="8509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6" name="Cells"/>
          <p:cNvSpPr txBox="1"/>
          <p:nvPr/>
        </p:nvSpPr>
        <p:spPr>
          <a:xfrm>
            <a:off x="6986066" y="8737076"/>
            <a:ext cx="83606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Cells</a:t>
            </a:r>
          </a:p>
        </p:txBody>
      </p:sp>
      <p:sp>
        <p:nvSpPr>
          <p:cNvPr id="1997" name="Circle"/>
          <p:cNvSpPr/>
          <p:nvPr/>
        </p:nvSpPr>
        <p:spPr>
          <a:xfrm>
            <a:off x="7617459" y="9184910"/>
            <a:ext cx="259081" cy="25908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8" name="Circle"/>
          <p:cNvSpPr/>
          <p:nvPr/>
        </p:nvSpPr>
        <p:spPr>
          <a:xfrm>
            <a:off x="7299959" y="9184910"/>
            <a:ext cx="259081" cy="25908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9" name="Circle"/>
          <p:cNvSpPr/>
          <p:nvPr/>
        </p:nvSpPr>
        <p:spPr>
          <a:xfrm>
            <a:off x="6982460" y="9184910"/>
            <a:ext cx="259081" cy="2590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0" name="Parallelize and automate single cell processing (Fluidigm C1)…"/>
          <p:cNvSpPr txBox="1"/>
          <p:nvPr/>
        </p:nvSpPr>
        <p:spPr>
          <a:xfrm>
            <a:off x="522405" y="2130325"/>
            <a:ext cx="1118934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Parallelize and automate single cell processing </a:t>
            </a:r>
            <a:r>
              <a:rPr sz="2400"/>
              <a:t>(Fluidigm C1) </a:t>
            </a:r>
            <a:endParaRPr sz="2400"/>
          </a:p>
          <a:p>
            <a:pPr algn="l"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/>
              <a:t>— Improved chemistry: SMART-Seq (Ramsköld et al., 2012)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0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04" name="Single Cell RNA-Seq |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Microfluidics</a:t>
            </a:r>
          </a:p>
        </p:txBody>
      </p:sp>
      <p:pic>
        <p:nvPicPr>
          <p:cNvPr id="2005" name="Screenshot 2018-02-28 15.42.24.png" descr="Screenshot 2018-02-28 15.42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350" y="3320851"/>
            <a:ext cx="5372100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6" name="Line"/>
          <p:cNvSpPr/>
          <p:nvPr/>
        </p:nvSpPr>
        <p:spPr>
          <a:xfrm flipV="1">
            <a:off x="7404100" y="7861300"/>
            <a:ext cx="0" cy="8509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7" name="Cells"/>
          <p:cNvSpPr txBox="1"/>
          <p:nvPr/>
        </p:nvSpPr>
        <p:spPr>
          <a:xfrm>
            <a:off x="6986066" y="8737076"/>
            <a:ext cx="83606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Cells</a:t>
            </a:r>
          </a:p>
        </p:txBody>
      </p:sp>
      <p:sp>
        <p:nvSpPr>
          <p:cNvPr id="2008" name="Circle"/>
          <p:cNvSpPr/>
          <p:nvPr/>
        </p:nvSpPr>
        <p:spPr>
          <a:xfrm>
            <a:off x="6436359" y="3810127"/>
            <a:ext cx="259081" cy="25908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9" name="Circle"/>
          <p:cNvSpPr/>
          <p:nvPr/>
        </p:nvSpPr>
        <p:spPr>
          <a:xfrm>
            <a:off x="6144259" y="5194427"/>
            <a:ext cx="259081" cy="25908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0" name="Circle"/>
          <p:cNvSpPr/>
          <p:nvPr/>
        </p:nvSpPr>
        <p:spPr>
          <a:xfrm>
            <a:off x="6423660" y="6525259"/>
            <a:ext cx="259081" cy="2590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1" name="Parallelize and automate single cell processing (Fluidigm C1)…"/>
          <p:cNvSpPr txBox="1"/>
          <p:nvPr/>
        </p:nvSpPr>
        <p:spPr>
          <a:xfrm>
            <a:off x="522405" y="2130325"/>
            <a:ext cx="1118934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Parallelize and automate single cell processing </a:t>
            </a:r>
            <a:r>
              <a:rPr sz="2400"/>
              <a:t>(Fluidigm C1) </a:t>
            </a:r>
            <a:endParaRPr sz="2400"/>
          </a:p>
          <a:p>
            <a:pPr algn="l"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/>
              <a:t>— Improved chemistry: SMART-Seq (Ramsköld et al., 2012)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1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15" name="Single Cell RNA-Seq |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Microfluidics</a:t>
            </a:r>
          </a:p>
        </p:txBody>
      </p:sp>
      <p:pic>
        <p:nvPicPr>
          <p:cNvPr id="2016" name="Screenshot 2018-02-28 15.42.24.png" descr="Screenshot 2018-02-28 15.42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6350" y="3320851"/>
            <a:ext cx="5372100" cy="4457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7" name="Line"/>
          <p:cNvSpPr/>
          <p:nvPr/>
        </p:nvSpPr>
        <p:spPr>
          <a:xfrm flipV="1">
            <a:off x="7404100" y="7861300"/>
            <a:ext cx="0" cy="85090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8" name="Cells"/>
          <p:cNvSpPr txBox="1"/>
          <p:nvPr/>
        </p:nvSpPr>
        <p:spPr>
          <a:xfrm>
            <a:off x="6986066" y="8737076"/>
            <a:ext cx="83606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Cells</a:t>
            </a:r>
          </a:p>
        </p:txBody>
      </p:sp>
      <p:sp>
        <p:nvSpPr>
          <p:cNvPr id="2019" name="Line"/>
          <p:cNvSpPr/>
          <p:nvPr/>
        </p:nvSpPr>
        <p:spPr>
          <a:xfrm flipH="1">
            <a:off x="3324288" y="3926966"/>
            <a:ext cx="255435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0" name="Circle"/>
          <p:cNvSpPr/>
          <p:nvPr/>
        </p:nvSpPr>
        <p:spPr>
          <a:xfrm>
            <a:off x="6436359" y="3810127"/>
            <a:ext cx="259081" cy="25908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1" name="Circle"/>
          <p:cNvSpPr/>
          <p:nvPr/>
        </p:nvSpPr>
        <p:spPr>
          <a:xfrm>
            <a:off x="6144259" y="5194427"/>
            <a:ext cx="259081" cy="25908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2" name="Circle"/>
          <p:cNvSpPr/>
          <p:nvPr/>
        </p:nvSpPr>
        <p:spPr>
          <a:xfrm>
            <a:off x="6423660" y="6525259"/>
            <a:ext cx="259081" cy="25908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3" name="Line"/>
          <p:cNvSpPr/>
          <p:nvPr/>
        </p:nvSpPr>
        <p:spPr>
          <a:xfrm flipH="1">
            <a:off x="3324288" y="6629400"/>
            <a:ext cx="2554359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4" name="Line"/>
          <p:cNvSpPr/>
          <p:nvPr/>
        </p:nvSpPr>
        <p:spPr>
          <a:xfrm>
            <a:off x="6540941" y="5297233"/>
            <a:ext cx="328520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5" name="Parallelize and automate single cell processing (Fluidigm C1)…"/>
          <p:cNvSpPr txBox="1"/>
          <p:nvPr/>
        </p:nvSpPr>
        <p:spPr>
          <a:xfrm>
            <a:off x="522405" y="2130325"/>
            <a:ext cx="1118934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Parallelize and automate single cell processing </a:t>
            </a:r>
            <a:r>
              <a:rPr sz="2400"/>
              <a:t>(Fluidigm C1) </a:t>
            </a:r>
            <a:endParaRPr sz="2400"/>
          </a:p>
          <a:p>
            <a:pPr algn="l"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/>
              <a:t>— Improved chemistry: SMART-Seq (Ramsköld et al., 2012)</a:t>
            </a:r>
          </a:p>
        </p:txBody>
      </p:sp>
      <p:grpSp>
        <p:nvGrpSpPr>
          <p:cNvPr id="2028" name="Group"/>
          <p:cNvGrpSpPr/>
          <p:nvPr/>
        </p:nvGrpSpPr>
        <p:grpSpPr>
          <a:xfrm>
            <a:off x="9864188" y="4546935"/>
            <a:ext cx="865399" cy="1294726"/>
            <a:chOff x="-90" y="0"/>
            <a:chExt cx="865398" cy="1294724"/>
          </a:xfrm>
        </p:grpSpPr>
        <p:sp>
          <p:nvSpPr>
            <p:cNvPr id="2026" name="Shape"/>
            <p:cNvSpPr/>
            <p:nvPr/>
          </p:nvSpPr>
          <p:spPr>
            <a:xfrm>
              <a:off x="34327" y="724903"/>
              <a:ext cx="796605" cy="53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2806" y="0"/>
                  </a:moveTo>
                  <a:cubicBezTo>
                    <a:pt x="1728" y="2280"/>
                    <a:pt x="975" y="4963"/>
                    <a:pt x="708" y="7641"/>
                  </a:cubicBezTo>
                  <a:cubicBezTo>
                    <a:pt x="188" y="9716"/>
                    <a:pt x="-73" y="11896"/>
                    <a:pt x="18" y="13981"/>
                  </a:cubicBezTo>
                  <a:cubicBezTo>
                    <a:pt x="195" y="18032"/>
                    <a:pt x="1638" y="20696"/>
                    <a:pt x="3653" y="21367"/>
                  </a:cubicBezTo>
                  <a:lnTo>
                    <a:pt x="3653" y="21600"/>
                  </a:lnTo>
                  <a:lnTo>
                    <a:pt x="17418" y="21600"/>
                  </a:lnTo>
                  <a:lnTo>
                    <a:pt x="17418" y="20667"/>
                  </a:lnTo>
                  <a:cubicBezTo>
                    <a:pt x="19975" y="19949"/>
                    <a:pt x="21527" y="16533"/>
                    <a:pt x="21092" y="11782"/>
                  </a:cubicBezTo>
                  <a:cubicBezTo>
                    <a:pt x="20982" y="10581"/>
                    <a:pt x="20752" y="9386"/>
                    <a:pt x="20425" y="8227"/>
                  </a:cubicBezTo>
                  <a:cubicBezTo>
                    <a:pt x="20164" y="5312"/>
                    <a:pt x="19233" y="2405"/>
                    <a:pt x="17911" y="0"/>
                  </a:cubicBezTo>
                  <a:lnTo>
                    <a:pt x="2806" y="0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02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603" t="4113" r="19785" b="5205"/>
            <a:stretch>
              <a:fillRect/>
            </a:stretch>
          </p:blipFill>
          <p:spPr>
            <a:xfrm>
              <a:off x="-91" y="-1"/>
              <a:ext cx="865399" cy="129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597" fill="norm" stroke="1" extrusionOk="0">
                  <a:moveTo>
                    <a:pt x="10721" y="0"/>
                  </a:moveTo>
                  <a:cubicBezTo>
                    <a:pt x="8968" y="1"/>
                    <a:pt x="7211" y="12"/>
                    <a:pt x="7033" y="40"/>
                  </a:cubicBezTo>
                  <a:cubicBezTo>
                    <a:pt x="6485" y="126"/>
                    <a:pt x="6180" y="519"/>
                    <a:pt x="6180" y="1119"/>
                  </a:cubicBezTo>
                  <a:cubicBezTo>
                    <a:pt x="6180" y="1531"/>
                    <a:pt x="6297" y="1751"/>
                    <a:pt x="6631" y="1940"/>
                  </a:cubicBezTo>
                  <a:lnTo>
                    <a:pt x="6935" y="2112"/>
                  </a:lnTo>
                  <a:lnTo>
                    <a:pt x="6916" y="5733"/>
                  </a:lnTo>
                  <a:lnTo>
                    <a:pt x="6896" y="9361"/>
                  </a:lnTo>
                  <a:lnTo>
                    <a:pt x="6249" y="9586"/>
                  </a:lnTo>
                  <a:cubicBezTo>
                    <a:pt x="3748" y="10470"/>
                    <a:pt x="1789" y="12096"/>
                    <a:pt x="737" y="14154"/>
                  </a:cubicBezTo>
                  <a:cubicBezTo>
                    <a:pt x="36" y="15527"/>
                    <a:pt x="-177" y="16912"/>
                    <a:pt x="149" y="17967"/>
                  </a:cubicBezTo>
                  <a:cubicBezTo>
                    <a:pt x="544" y="19246"/>
                    <a:pt x="1880" y="20361"/>
                    <a:pt x="3974" y="21171"/>
                  </a:cubicBezTo>
                  <a:cubicBezTo>
                    <a:pt x="4678" y="21444"/>
                    <a:pt x="5156" y="21556"/>
                    <a:pt x="5759" y="21582"/>
                  </a:cubicBezTo>
                  <a:cubicBezTo>
                    <a:pt x="6081" y="21595"/>
                    <a:pt x="8571" y="21600"/>
                    <a:pt x="11290" y="21595"/>
                  </a:cubicBezTo>
                  <a:lnTo>
                    <a:pt x="16232" y="21588"/>
                  </a:lnTo>
                  <a:lnTo>
                    <a:pt x="16870" y="21376"/>
                  </a:lnTo>
                  <a:cubicBezTo>
                    <a:pt x="19574" y="20497"/>
                    <a:pt x="21141" y="19079"/>
                    <a:pt x="21371" y="17299"/>
                  </a:cubicBezTo>
                  <a:cubicBezTo>
                    <a:pt x="21423" y="16899"/>
                    <a:pt x="21311" y="15965"/>
                    <a:pt x="21155" y="15458"/>
                  </a:cubicBezTo>
                  <a:cubicBezTo>
                    <a:pt x="20593" y="13618"/>
                    <a:pt x="19355" y="12036"/>
                    <a:pt x="17517" y="10811"/>
                  </a:cubicBezTo>
                  <a:cubicBezTo>
                    <a:pt x="16688" y="10258"/>
                    <a:pt x="16031" y="9929"/>
                    <a:pt x="15124" y="9613"/>
                  </a:cubicBezTo>
                  <a:lnTo>
                    <a:pt x="14546" y="9414"/>
                  </a:lnTo>
                  <a:lnTo>
                    <a:pt x="14536" y="5766"/>
                  </a:lnTo>
                  <a:lnTo>
                    <a:pt x="14516" y="2125"/>
                  </a:lnTo>
                  <a:lnTo>
                    <a:pt x="14820" y="1933"/>
                  </a:lnTo>
                  <a:cubicBezTo>
                    <a:pt x="15167" y="1714"/>
                    <a:pt x="15271" y="1512"/>
                    <a:pt x="15271" y="1086"/>
                  </a:cubicBezTo>
                  <a:cubicBezTo>
                    <a:pt x="15272" y="509"/>
                    <a:pt x="14952" y="127"/>
                    <a:pt x="14398" y="40"/>
                  </a:cubicBezTo>
                  <a:cubicBezTo>
                    <a:pt x="14223" y="12"/>
                    <a:pt x="12474" y="0"/>
                    <a:pt x="10721" y="0"/>
                  </a:cubicBezTo>
                  <a:close/>
                  <a:moveTo>
                    <a:pt x="7524" y="907"/>
                  </a:moveTo>
                  <a:lnTo>
                    <a:pt x="10721" y="907"/>
                  </a:lnTo>
                  <a:lnTo>
                    <a:pt x="13928" y="907"/>
                  </a:lnTo>
                  <a:lnTo>
                    <a:pt x="13947" y="1033"/>
                  </a:lnTo>
                  <a:cubicBezTo>
                    <a:pt x="13966" y="1143"/>
                    <a:pt x="13938" y="1165"/>
                    <a:pt x="13692" y="1232"/>
                  </a:cubicBezTo>
                  <a:cubicBezTo>
                    <a:pt x="13537" y="1274"/>
                    <a:pt x="13376" y="1351"/>
                    <a:pt x="13339" y="1397"/>
                  </a:cubicBezTo>
                  <a:cubicBezTo>
                    <a:pt x="13298" y="1450"/>
                    <a:pt x="13271" y="3044"/>
                    <a:pt x="13271" y="5660"/>
                  </a:cubicBezTo>
                  <a:lnTo>
                    <a:pt x="13271" y="9844"/>
                  </a:lnTo>
                  <a:lnTo>
                    <a:pt x="13418" y="9970"/>
                  </a:lnTo>
                  <a:cubicBezTo>
                    <a:pt x="13498" y="10039"/>
                    <a:pt x="13896" y="10211"/>
                    <a:pt x="14300" y="10347"/>
                  </a:cubicBezTo>
                  <a:cubicBezTo>
                    <a:pt x="15211" y="10656"/>
                    <a:pt x="15961" y="11030"/>
                    <a:pt x="16733" y="11566"/>
                  </a:cubicBezTo>
                  <a:cubicBezTo>
                    <a:pt x="18041" y="12474"/>
                    <a:pt x="18981" y="13554"/>
                    <a:pt x="19567" y="14816"/>
                  </a:cubicBezTo>
                  <a:cubicBezTo>
                    <a:pt x="19982" y="15710"/>
                    <a:pt x="20176" y="16849"/>
                    <a:pt x="20028" y="17510"/>
                  </a:cubicBezTo>
                  <a:cubicBezTo>
                    <a:pt x="19745" y="18767"/>
                    <a:pt x="18474" y="19826"/>
                    <a:pt x="16389" y="20536"/>
                  </a:cubicBezTo>
                  <a:lnTo>
                    <a:pt x="15771" y="20741"/>
                  </a:lnTo>
                  <a:lnTo>
                    <a:pt x="10741" y="20741"/>
                  </a:lnTo>
                  <a:lnTo>
                    <a:pt x="5700" y="20741"/>
                  </a:lnTo>
                  <a:lnTo>
                    <a:pt x="4886" y="20463"/>
                  </a:lnTo>
                  <a:cubicBezTo>
                    <a:pt x="3327" y="19929"/>
                    <a:pt x="2223" y="19183"/>
                    <a:pt x="1679" y="18298"/>
                  </a:cubicBezTo>
                  <a:cubicBezTo>
                    <a:pt x="1381" y="17814"/>
                    <a:pt x="1319" y="17553"/>
                    <a:pt x="1326" y="16835"/>
                  </a:cubicBezTo>
                  <a:cubicBezTo>
                    <a:pt x="1337" y="15706"/>
                    <a:pt x="1718" y="14674"/>
                    <a:pt x="2562" y="13505"/>
                  </a:cubicBezTo>
                  <a:cubicBezTo>
                    <a:pt x="3307" y="12473"/>
                    <a:pt x="4507" y="11466"/>
                    <a:pt x="5729" y="10844"/>
                  </a:cubicBezTo>
                  <a:cubicBezTo>
                    <a:pt x="5994" y="10709"/>
                    <a:pt x="6617" y="10465"/>
                    <a:pt x="7112" y="10301"/>
                  </a:cubicBezTo>
                  <a:cubicBezTo>
                    <a:pt x="7782" y="10080"/>
                    <a:pt x="8032" y="9974"/>
                    <a:pt x="8093" y="9884"/>
                  </a:cubicBezTo>
                  <a:cubicBezTo>
                    <a:pt x="8153" y="9794"/>
                    <a:pt x="8171" y="8703"/>
                    <a:pt x="8171" y="5614"/>
                  </a:cubicBezTo>
                  <a:cubicBezTo>
                    <a:pt x="8171" y="1031"/>
                    <a:pt x="8200" y="1299"/>
                    <a:pt x="7740" y="1218"/>
                  </a:cubicBezTo>
                  <a:cubicBezTo>
                    <a:pt x="7554" y="1186"/>
                    <a:pt x="7524" y="1154"/>
                    <a:pt x="7524" y="1040"/>
                  </a:cubicBezTo>
                  <a:lnTo>
                    <a:pt x="7524" y="907"/>
                  </a:lnTo>
                  <a:close/>
                  <a:moveTo>
                    <a:pt x="13486" y="10798"/>
                  </a:moveTo>
                  <a:cubicBezTo>
                    <a:pt x="13340" y="10783"/>
                    <a:pt x="13258" y="10814"/>
                    <a:pt x="13202" y="10884"/>
                  </a:cubicBezTo>
                  <a:cubicBezTo>
                    <a:pt x="13085" y="11031"/>
                    <a:pt x="13180" y="11143"/>
                    <a:pt x="13496" y="11228"/>
                  </a:cubicBezTo>
                  <a:cubicBezTo>
                    <a:pt x="14404" y="11470"/>
                    <a:pt x="15779" y="12257"/>
                    <a:pt x="16527" y="12962"/>
                  </a:cubicBezTo>
                  <a:cubicBezTo>
                    <a:pt x="17589" y="13964"/>
                    <a:pt x="18214" y="15094"/>
                    <a:pt x="18380" y="16299"/>
                  </a:cubicBezTo>
                  <a:cubicBezTo>
                    <a:pt x="18423" y="16608"/>
                    <a:pt x="18490" y="16883"/>
                    <a:pt x="18527" y="16915"/>
                  </a:cubicBezTo>
                  <a:cubicBezTo>
                    <a:pt x="18607" y="16982"/>
                    <a:pt x="18781" y="16994"/>
                    <a:pt x="18920" y="16934"/>
                  </a:cubicBezTo>
                  <a:cubicBezTo>
                    <a:pt x="18997" y="16901"/>
                    <a:pt x="19011" y="16796"/>
                    <a:pt x="18978" y="16411"/>
                  </a:cubicBezTo>
                  <a:cubicBezTo>
                    <a:pt x="18788" y="14138"/>
                    <a:pt x="16785" y="11892"/>
                    <a:pt x="14144" y="10976"/>
                  </a:cubicBezTo>
                  <a:cubicBezTo>
                    <a:pt x="13841" y="10871"/>
                    <a:pt x="13633" y="10812"/>
                    <a:pt x="13486" y="10798"/>
                  </a:cubicBezTo>
                  <a:close/>
                  <a:moveTo>
                    <a:pt x="18302" y="17418"/>
                  </a:moveTo>
                  <a:cubicBezTo>
                    <a:pt x="18146" y="17428"/>
                    <a:pt x="17995" y="17479"/>
                    <a:pt x="17860" y="17570"/>
                  </a:cubicBezTo>
                  <a:cubicBezTo>
                    <a:pt x="17611" y="17738"/>
                    <a:pt x="17609" y="18076"/>
                    <a:pt x="17860" y="18245"/>
                  </a:cubicBezTo>
                  <a:cubicBezTo>
                    <a:pt x="17958" y="18311"/>
                    <a:pt x="18102" y="18374"/>
                    <a:pt x="18184" y="18384"/>
                  </a:cubicBezTo>
                  <a:cubicBezTo>
                    <a:pt x="18595" y="18435"/>
                    <a:pt x="18956" y="18302"/>
                    <a:pt x="19067" y="18053"/>
                  </a:cubicBezTo>
                  <a:cubicBezTo>
                    <a:pt x="19230" y="17684"/>
                    <a:pt x="18769" y="17387"/>
                    <a:pt x="18302" y="1741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029" name="single cell cDNA"/>
          <p:cNvSpPr txBox="1"/>
          <p:nvPr/>
        </p:nvSpPr>
        <p:spPr>
          <a:xfrm>
            <a:off x="9521494" y="5769896"/>
            <a:ext cx="1550862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single cell cDNA</a:t>
            </a:r>
          </a:p>
        </p:txBody>
      </p:sp>
      <p:grpSp>
        <p:nvGrpSpPr>
          <p:cNvPr id="2032" name="Group"/>
          <p:cNvGrpSpPr/>
          <p:nvPr/>
        </p:nvGrpSpPr>
        <p:grpSpPr>
          <a:xfrm>
            <a:off x="2275139" y="3153149"/>
            <a:ext cx="865399" cy="1294726"/>
            <a:chOff x="-90" y="0"/>
            <a:chExt cx="865398" cy="1294724"/>
          </a:xfrm>
        </p:grpSpPr>
        <p:sp>
          <p:nvSpPr>
            <p:cNvPr id="2030" name="Shape"/>
            <p:cNvSpPr/>
            <p:nvPr/>
          </p:nvSpPr>
          <p:spPr>
            <a:xfrm>
              <a:off x="34327" y="724903"/>
              <a:ext cx="796605" cy="53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2806" y="0"/>
                  </a:moveTo>
                  <a:cubicBezTo>
                    <a:pt x="1728" y="2280"/>
                    <a:pt x="975" y="4963"/>
                    <a:pt x="708" y="7641"/>
                  </a:cubicBezTo>
                  <a:cubicBezTo>
                    <a:pt x="188" y="9716"/>
                    <a:pt x="-73" y="11896"/>
                    <a:pt x="18" y="13981"/>
                  </a:cubicBezTo>
                  <a:cubicBezTo>
                    <a:pt x="195" y="18032"/>
                    <a:pt x="1638" y="20696"/>
                    <a:pt x="3653" y="21367"/>
                  </a:cubicBezTo>
                  <a:lnTo>
                    <a:pt x="3653" y="21600"/>
                  </a:lnTo>
                  <a:lnTo>
                    <a:pt x="17418" y="21600"/>
                  </a:lnTo>
                  <a:lnTo>
                    <a:pt x="17418" y="20667"/>
                  </a:lnTo>
                  <a:cubicBezTo>
                    <a:pt x="19975" y="19949"/>
                    <a:pt x="21527" y="16533"/>
                    <a:pt x="21092" y="11782"/>
                  </a:cubicBezTo>
                  <a:cubicBezTo>
                    <a:pt x="20982" y="10581"/>
                    <a:pt x="20752" y="9386"/>
                    <a:pt x="20425" y="8227"/>
                  </a:cubicBezTo>
                  <a:cubicBezTo>
                    <a:pt x="20164" y="5312"/>
                    <a:pt x="19233" y="2405"/>
                    <a:pt x="17911" y="0"/>
                  </a:cubicBezTo>
                  <a:lnTo>
                    <a:pt x="2806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03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603" t="4113" r="19785" b="5205"/>
            <a:stretch>
              <a:fillRect/>
            </a:stretch>
          </p:blipFill>
          <p:spPr>
            <a:xfrm>
              <a:off x="-91" y="-1"/>
              <a:ext cx="865399" cy="129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597" fill="norm" stroke="1" extrusionOk="0">
                  <a:moveTo>
                    <a:pt x="10721" y="0"/>
                  </a:moveTo>
                  <a:cubicBezTo>
                    <a:pt x="8968" y="1"/>
                    <a:pt x="7211" y="12"/>
                    <a:pt x="7033" y="40"/>
                  </a:cubicBezTo>
                  <a:cubicBezTo>
                    <a:pt x="6485" y="126"/>
                    <a:pt x="6180" y="519"/>
                    <a:pt x="6180" y="1119"/>
                  </a:cubicBezTo>
                  <a:cubicBezTo>
                    <a:pt x="6180" y="1531"/>
                    <a:pt x="6297" y="1751"/>
                    <a:pt x="6631" y="1940"/>
                  </a:cubicBezTo>
                  <a:lnTo>
                    <a:pt x="6935" y="2112"/>
                  </a:lnTo>
                  <a:lnTo>
                    <a:pt x="6916" y="5733"/>
                  </a:lnTo>
                  <a:lnTo>
                    <a:pt x="6896" y="9361"/>
                  </a:lnTo>
                  <a:lnTo>
                    <a:pt x="6249" y="9586"/>
                  </a:lnTo>
                  <a:cubicBezTo>
                    <a:pt x="3748" y="10470"/>
                    <a:pt x="1789" y="12096"/>
                    <a:pt x="737" y="14154"/>
                  </a:cubicBezTo>
                  <a:cubicBezTo>
                    <a:pt x="36" y="15527"/>
                    <a:pt x="-177" y="16912"/>
                    <a:pt x="149" y="17967"/>
                  </a:cubicBezTo>
                  <a:cubicBezTo>
                    <a:pt x="544" y="19246"/>
                    <a:pt x="1880" y="20361"/>
                    <a:pt x="3974" y="21171"/>
                  </a:cubicBezTo>
                  <a:cubicBezTo>
                    <a:pt x="4678" y="21444"/>
                    <a:pt x="5156" y="21556"/>
                    <a:pt x="5759" y="21582"/>
                  </a:cubicBezTo>
                  <a:cubicBezTo>
                    <a:pt x="6081" y="21595"/>
                    <a:pt x="8571" y="21600"/>
                    <a:pt x="11290" y="21595"/>
                  </a:cubicBezTo>
                  <a:lnTo>
                    <a:pt x="16232" y="21588"/>
                  </a:lnTo>
                  <a:lnTo>
                    <a:pt x="16870" y="21376"/>
                  </a:lnTo>
                  <a:cubicBezTo>
                    <a:pt x="19574" y="20497"/>
                    <a:pt x="21141" y="19079"/>
                    <a:pt x="21371" y="17299"/>
                  </a:cubicBezTo>
                  <a:cubicBezTo>
                    <a:pt x="21423" y="16899"/>
                    <a:pt x="21311" y="15965"/>
                    <a:pt x="21155" y="15458"/>
                  </a:cubicBezTo>
                  <a:cubicBezTo>
                    <a:pt x="20593" y="13618"/>
                    <a:pt x="19355" y="12036"/>
                    <a:pt x="17517" y="10811"/>
                  </a:cubicBezTo>
                  <a:cubicBezTo>
                    <a:pt x="16688" y="10258"/>
                    <a:pt x="16031" y="9929"/>
                    <a:pt x="15124" y="9613"/>
                  </a:cubicBezTo>
                  <a:lnTo>
                    <a:pt x="14546" y="9414"/>
                  </a:lnTo>
                  <a:lnTo>
                    <a:pt x="14536" y="5766"/>
                  </a:lnTo>
                  <a:lnTo>
                    <a:pt x="14516" y="2125"/>
                  </a:lnTo>
                  <a:lnTo>
                    <a:pt x="14820" y="1933"/>
                  </a:lnTo>
                  <a:cubicBezTo>
                    <a:pt x="15167" y="1714"/>
                    <a:pt x="15271" y="1512"/>
                    <a:pt x="15271" y="1086"/>
                  </a:cubicBezTo>
                  <a:cubicBezTo>
                    <a:pt x="15272" y="509"/>
                    <a:pt x="14952" y="127"/>
                    <a:pt x="14398" y="40"/>
                  </a:cubicBezTo>
                  <a:cubicBezTo>
                    <a:pt x="14223" y="12"/>
                    <a:pt x="12474" y="0"/>
                    <a:pt x="10721" y="0"/>
                  </a:cubicBezTo>
                  <a:close/>
                  <a:moveTo>
                    <a:pt x="7524" y="907"/>
                  </a:moveTo>
                  <a:lnTo>
                    <a:pt x="10721" y="907"/>
                  </a:lnTo>
                  <a:lnTo>
                    <a:pt x="13928" y="907"/>
                  </a:lnTo>
                  <a:lnTo>
                    <a:pt x="13947" y="1033"/>
                  </a:lnTo>
                  <a:cubicBezTo>
                    <a:pt x="13966" y="1143"/>
                    <a:pt x="13938" y="1165"/>
                    <a:pt x="13692" y="1232"/>
                  </a:cubicBezTo>
                  <a:cubicBezTo>
                    <a:pt x="13537" y="1274"/>
                    <a:pt x="13376" y="1351"/>
                    <a:pt x="13339" y="1397"/>
                  </a:cubicBezTo>
                  <a:cubicBezTo>
                    <a:pt x="13298" y="1450"/>
                    <a:pt x="13271" y="3044"/>
                    <a:pt x="13271" y="5660"/>
                  </a:cubicBezTo>
                  <a:lnTo>
                    <a:pt x="13271" y="9844"/>
                  </a:lnTo>
                  <a:lnTo>
                    <a:pt x="13418" y="9970"/>
                  </a:lnTo>
                  <a:cubicBezTo>
                    <a:pt x="13498" y="10039"/>
                    <a:pt x="13896" y="10211"/>
                    <a:pt x="14300" y="10347"/>
                  </a:cubicBezTo>
                  <a:cubicBezTo>
                    <a:pt x="15211" y="10656"/>
                    <a:pt x="15961" y="11030"/>
                    <a:pt x="16733" y="11566"/>
                  </a:cubicBezTo>
                  <a:cubicBezTo>
                    <a:pt x="18041" y="12474"/>
                    <a:pt x="18981" y="13554"/>
                    <a:pt x="19567" y="14816"/>
                  </a:cubicBezTo>
                  <a:cubicBezTo>
                    <a:pt x="19982" y="15710"/>
                    <a:pt x="20176" y="16849"/>
                    <a:pt x="20028" y="17510"/>
                  </a:cubicBezTo>
                  <a:cubicBezTo>
                    <a:pt x="19745" y="18767"/>
                    <a:pt x="18474" y="19826"/>
                    <a:pt x="16389" y="20536"/>
                  </a:cubicBezTo>
                  <a:lnTo>
                    <a:pt x="15771" y="20741"/>
                  </a:lnTo>
                  <a:lnTo>
                    <a:pt x="10741" y="20741"/>
                  </a:lnTo>
                  <a:lnTo>
                    <a:pt x="5700" y="20741"/>
                  </a:lnTo>
                  <a:lnTo>
                    <a:pt x="4886" y="20463"/>
                  </a:lnTo>
                  <a:cubicBezTo>
                    <a:pt x="3327" y="19929"/>
                    <a:pt x="2223" y="19183"/>
                    <a:pt x="1679" y="18298"/>
                  </a:cubicBezTo>
                  <a:cubicBezTo>
                    <a:pt x="1381" y="17814"/>
                    <a:pt x="1319" y="17553"/>
                    <a:pt x="1326" y="16835"/>
                  </a:cubicBezTo>
                  <a:cubicBezTo>
                    <a:pt x="1337" y="15706"/>
                    <a:pt x="1718" y="14674"/>
                    <a:pt x="2562" y="13505"/>
                  </a:cubicBezTo>
                  <a:cubicBezTo>
                    <a:pt x="3307" y="12473"/>
                    <a:pt x="4507" y="11466"/>
                    <a:pt x="5729" y="10844"/>
                  </a:cubicBezTo>
                  <a:cubicBezTo>
                    <a:pt x="5994" y="10709"/>
                    <a:pt x="6617" y="10465"/>
                    <a:pt x="7112" y="10301"/>
                  </a:cubicBezTo>
                  <a:cubicBezTo>
                    <a:pt x="7782" y="10080"/>
                    <a:pt x="8032" y="9974"/>
                    <a:pt x="8093" y="9884"/>
                  </a:cubicBezTo>
                  <a:cubicBezTo>
                    <a:pt x="8153" y="9794"/>
                    <a:pt x="8171" y="8703"/>
                    <a:pt x="8171" y="5614"/>
                  </a:cubicBezTo>
                  <a:cubicBezTo>
                    <a:pt x="8171" y="1031"/>
                    <a:pt x="8200" y="1299"/>
                    <a:pt x="7740" y="1218"/>
                  </a:cubicBezTo>
                  <a:cubicBezTo>
                    <a:pt x="7554" y="1186"/>
                    <a:pt x="7524" y="1154"/>
                    <a:pt x="7524" y="1040"/>
                  </a:cubicBezTo>
                  <a:lnTo>
                    <a:pt x="7524" y="907"/>
                  </a:lnTo>
                  <a:close/>
                  <a:moveTo>
                    <a:pt x="13486" y="10798"/>
                  </a:moveTo>
                  <a:cubicBezTo>
                    <a:pt x="13340" y="10783"/>
                    <a:pt x="13258" y="10814"/>
                    <a:pt x="13202" y="10884"/>
                  </a:cubicBezTo>
                  <a:cubicBezTo>
                    <a:pt x="13085" y="11031"/>
                    <a:pt x="13180" y="11143"/>
                    <a:pt x="13496" y="11228"/>
                  </a:cubicBezTo>
                  <a:cubicBezTo>
                    <a:pt x="14404" y="11470"/>
                    <a:pt x="15779" y="12257"/>
                    <a:pt x="16527" y="12962"/>
                  </a:cubicBezTo>
                  <a:cubicBezTo>
                    <a:pt x="17589" y="13964"/>
                    <a:pt x="18214" y="15094"/>
                    <a:pt x="18380" y="16299"/>
                  </a:cubicBezTo>
                  <a:cubicBezTo>
                    <a:pt x="18423" y="16608"/>
                    <a:pt x="18490" y="16883"/>
                    <a:pt x="18527" y="16915"/>
                  </a:cubicBezTo>
                  <a:cubicBezTo>
                    <a:pt x="18607" y="16982"/>
                    <a:pt x="18781" y="16994"/>
                    <a:pt x="18920" y="16934"/>
                  </a:cubicBezTo>
                  <a:cubicBezTo>
                    <a:pt x="18997" y="16901"/>
                    <a:pt x="19011" y="16796"/>
                    <a:pt x="18978" y="16411"/>
                  </a:cubicBezTo>
                  <a:cubicBezTo>
                    <a:pt x="18788" y="14138"/>
                    <a:pt x="16785" y="11892"/>
                    <a:pt x="14144" y="10976"/>
                  </a:cubicBezTo>
                  <a:cubicBezTo>
                    <a:pt x="13841" y="10871"/>
                    <a:pt x="13633" y="10812"/>
                    <a:pt x="13486" y="10798"/>
                  </a:cubicBezTo>
                  <a:close/>
                  <a:moveTo>
                    <a:pt x="18302" y="17418"/>
                  </a:moveTo>
                  <a:cubicBezTo>
                    <a:pt x="18146" y="17428"/>
                    <a:pt x="17995" y="17479"/>
                    <a:pt x="17860" y="17570"/>
                  </a:cubicBezTo>
                  <a:cubicBezTo>
                    <a:pt x="17611" y="17738"/>
                    <a:pt x="17609" y="18076"/>
                    <a:pt x="17860" y="18245"/>
                  </a:cubicBezTo>
                  <a:cubicBezTo>
                    <a:pt x="17958" y="18311"/>
                    <a:pt x="18102" y="18374"/>
                    <a:pt x="18184" y="18384"/>
                  </a:cubicBezTo>
                  <a:cubicBezTo>
                    <a:pt x="18595" y="18435"/>
                    <a:pt x="18956" y="18302"/>
                    <a:pt x="19067" y="18053"/>
                  </a:cubicBezTo>
                  <a:cubicBezTo>
                    <a:pt x="19230" y="17684"/>
                    <a:pt x="18769" y="17387"/>
                    <a:pt x="18302" y="1741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033" name="single cell cDNA"/>
          <p:cNvSpPr txBox="1"/>
          <p:nvPr/>
        </p:nvSpPr>
        <p:spPr>
          <a:xfrm>
            <a:off x="1932445" y="4376109"/>
            <a:ext cx="1550861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single cell cDNA</a:t>
            </a:r>
          </a:p>
        </p:txBody>
      </p:sp>
      <p:grpSp>
        <p:nvGrpSpPr>
          <p:cNvPr id="2036" name="Group"/>
          <p:cNvGrpSpPr/>
          <p:nvPr/>
        </p:nvGrpSpPr>
        <p:grpSpPr>
          <a:xfrm>
            <a:off x="2270268" y="6019468"/>
            <a:ext cx="865399" cy="1294726"/>
            <a:chOff x="-90" y="0"/>
            <a:chExt cx="865398" cy="1294724"/>
          </a:xfrm>
        </p:grpSpPr>
        <p:sp>
          <p:nvSpPr>
            <p:cNvPr id="2034" name="Shape"/>
            <p:cNvSpPr/>
            <p:nvPr/>
          </p:nvSpPr>
          <p:spPr>
            <a:xfrm>
              <a:off x="34327" y="724903"/>
              <a:ext cx="796605" cy="53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2806" y="0"/>
                  </a:moveTo>
                  <a:cubicBezTo>
                    <a:pt x="1728" y="2280"/>
                    <a:pt x="975" y="4963"/>
                    <a:pt x="708" y="7641"/>
                  </a:cubicBezTo>
                  <a:cubicBezTo>
                    <a:pt x="188" y="9716"/>
                    <a:pt x="-73" y="11896"/>
                    <a:pt x="18" y="13981"/>
                  </a:cubicBezTo>
                  <a:cubicBezTo>
                    <a:pt x="195" y="18032"/>
                    <a:pt x="1638" y="20696"/>
                    <a:pt x="3653" y="21367"/>
                  </a:cubicBezTo>
                  <a:lnTo>
                    <a:pt x="3653" y="21600"/>
                  </a:lnTo>
                  <a:lnTo>
                    <a:pt x="17418" y="21600"/>
                  </a:lnTo>
                  <a:lnTo>
                    <a:pt x="17418" y="20667"/>
                  </a:lnTo>
                  <a:cubicBezTo>
                    <a:pt x="19975" y="19949"/>
                    <a:pt x="21527" y="16533"/>
                    <a:pt x="21092" y="11782"/>
                  </a:cubicBezTo>
                  <a:cubicBezTo>
                    <a:pt x="20982" y="10581"/>
                    <a:pt x="20752" y="9386"/>
                    <a:pt x="20425" y="8227"/>
                  </a:cubicBezTo>
                  <a:cubicBezTo>
                    <a:pt x="20164" y="5312"/>
                    <a:pt x="19233" y="2405"/>
                    <a:pt x="17911" y="0"/>
                  </a:cubicBezTo>
                  <a:lnTo>
                    <a:pt x="2806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03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603" t="4113" r="19785" b="5205"/>
            <a:stretch>
              <a:fillRect/>
            </a:stretch>
          </p:blipFill>
          <p:spPr>
            <a:xfrm>
              <a:off x="-91" y="-1"/>
              <a:ext cx="865399" cy="129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597" fill="norm" stroke="1" extrusionOk="0">
                  <a:moveTo>
                    <a:pt x="10721" y="0"/>
                  </a:moveTo>
                  <a:cubicBezTo>
                    <a:pt x="8968" y="1"/>
                    <a:pt x="7211" y="12"/>
                    <a:pt x="7033" y="40"/>
                  </a:cubicBezTo>
                  <a:cubicBezTo>
                    <a:pt x="6485" y="126"/>
                    <a:pt x="6180" y="519"/>
                    <a:pt x="6180" y="1119"/>
                  </a:cubicBezTo>
                  <a:cubicBezTo>
                    <a:pt x="6180" y="1531"/>
                    <a:pt x="6297" y="1751"/>
                    <a:pt x="6631" y="1940"/>
                  </a:cubicBezTo>
                  <a:lnTo>
                    <a:pt x="6935" y="2112"/>
                  </a:lnTo>
                  <a:lnTo>
                    <a:pt x="6916" y="5733"/>
                  </a:lnTo>
                  <a:lnTo>
                    <a:pt x="6896" y="9361"/>
                  </a:lnTo>
                  <a:lnTo>
                    <a:pt x="6249" y="9586"/>
                  </a:lnTo>
                  <a:cubicBezTo>
                    <a:pt x="3748" y="10470"/>
                    <a:pt x="1789" y="12096"/>
                    <a:pt x="737" y="14154"/>
                  </a:cubicBezTo>
                  <a:cubicBezTo>
                    <a:pt x="36" y="15527"/>
                    <a:pt x="-177" y="16912"/>
                    <a:pt x="149" y="17967"/>
                  </a:cubicBezTo>
                  <a:cubicBezTo>
                    <a:pt x="544" y="19246"/>
                    <a:pt x="1880" y="20361"/>
                    <a:pt x="3974" y="21171"/>
                  </a:cubicBezTo>
                  <a:cubicBezTo>
                    <a:pt x="4678" y="21444"/>
                    <a:pt x="5156" y="21556"/>
                    <a:pt x="5759" y="21582"/>
                  </a:cubicBezTo>
                  <a:cubicBezTo>
                    <a:pt x="6081" y="21595"/>
                    <a:pt x="8571" y="21600"/>
                    <a:pt x="11290" y="21595"/>
                  </a:cubicBezTo>
                  <a:lnTo>
                    <a:pt x="16232" y="21588"/>
                  </a:lnTo>
                  <a:lnTo>
                    <a:pt x="16870" y="21376"/>
                  </a:lnTo>
                  <a:cubicBezTo>
                    <a:pt x="19574" y="20497"/>
                    <a:pt x="21141" y="19079"/>
                    <a:pt x="21371" y="17299"/>
                  </a:cubicBezTo>
                  <a:cubicBezTo>
                    <a:pt x="21423" y="16899"/>
                    <a:pt x="21311" y="15965"/>
                    <a:pt x="21155" y="15458"/>
                  </a:cubicBezTo>
                  <a:cubicBezTo>
                    <a:pt x="20593" y="13618"/>
                    <a:pt x="19355" y="12036"/>
                    <a:pt x="17517" y="10811"/>
                  </a:cubicBezTo>
                  <a:cubicBezTo>
                    <a:pt x="16688" y="10258"/>
                    <a:pt x="16031" y="9929"/>
                    <a:pt x="15124" y="9613"/>
                  </a:cubicBezTo>
                  <a:lnTo>
                    <a:pt x="14546" y="9414"/>
                  </a:lnTo>
                  <a:lnTo>
                    <a:pt x="14536" y="5766"/>
                  </a:lnTo>
                  <a:lnTo>
                    <a:pt x="14516" y="2125"/>
                  </a:lnTo>
                  <a:lnTo>
                    <a:pt x="14820" y="1933"/>
                  </a:lnTo>
                  <a:cubicBezTo>
                    <a:pt x="15167" y="1714"/>
                    <a:pt x="15271" y="1512"/>
                    <a:pt x="15271" y="1086"/>
                  </a:cubicBezTo>
                  <a:cubicBezTo>
                    <a:pt x="15272" y="509"/>
                    <a:pt x="14952" y="127"/>
                    <a:pt x="14398" y="40"/>
                  </a:cubicBezTo>
                  <a:cubicBezTo>
                    <a:pt x="14223" y="12"/>
                    <a:pt x="12474" y="0"/>
                    <a:pt x="10721" y="0"/>
                  </a:cubicBezTo>
                  <a:close/>
                  <a:moveTo>
                    <a:pt x="7524" y="907"/>
                  </a:moveTo>
                  <a:lnTo>
                    <a:pt x="10721" y="907"/>
                  </a:lnTo>
                  <a:lnTo>
                    <a:pt x="13928" y="907"/>
                  </a:lnTo>
                  <a:lnTo>
                    <a:pt x="13947" y="1033"/>
                  </a:lnTo>
                  <a:cubicBezTo>
                    <a:pt x="13966" y="1143"/>
                    <a:pt x="13938" y="1165"/>
                    <a:pt x="13692" y="1232"/>
                  </a:cubicBezTo>
                  <a:cubicBezTo>
                    <a:pt x="13537" y="1274"/>
                    <a:pt x="13376" y="1351"/>
                    <a:pt x="13339" y="1397"/>
                  </a:cubicBezTo>
                  <a:cubicBezTo>
                    <a:pt x="13298" y="1450"/>
                    <a:pt x="13271" y="3044"/>
                    <a:pt x="13271" y="5660"/>
                  </a:cubicBezTo>
                  <a:lnTo>
                    <a:pt x="13271" y="9844"/>
                  </a:lnTo>
                  <a:lnTo>
                    <a:pt x="13418" y="9970"/>
                  </a:lnTo>
                  <a:cubicBezTo>
                    <a:pt x="13498" y="10039"/>
                    <a:pt x="13896" y="10211"/>
                    <a:pt x="14300" y="10347"/>
                  </a:cubicBezTo>
                  <a:cubicBezTo>
                    <a:pt x="15211" y="10656"/>
                    <a:pt x="15961" y="11030"/>
                    <a:pt x="16733" y="11566"/>
                  </a:cubicBezTo>
                  <a:cubicBezTo>
                    <a:pt x="18041" y="12474"/>
                    <a:pt x="18981" y="13554"/>
                    <a:pt x="19567" y="14816"/>
                  </a:cubicBezTo>
                  <a:cubicBezTo>
                    <a:pt x="19982" y="15710"/>
                    <a:pt x="20176" y="16849"/>
                    <a:pt x="20028" y="17510"/>
                  </a:cubicBezTo>
                  <a:cubicBezTo>
                    <a:pt x="19745" y="18767"/>
                    <a:pt x="18474" y="19826"/>
                    <a:pt x="16389" y="20536"/>
                  </a:cubicBezTo>
                  <a:lnTo>
                    <a:pt x="15771" y="20741"/>
                  </a:lnTo>
                  <a:lnTo>
                    <a:pt x="10741" y="20741"/>
                  </a:lnTo>
                  <a:lnTo>
                    <a:pt x="5700" y="20741"/>
                  </a:lnTo>
                  <a:lnTo>
                    <a:pt x="4886" y="20463"/>
                  </a:lnTo>
                  <a:cubicBezTo>
                    <a:pt x="3327" y="19929"/>
                    <a:pt x="2223" y="19183"/>
                    <a:pt x="1679" y="18298"/>
                  </a:cubicBezTo>
                  <a:cubicBezTo>
                    <a:pt x="1381" y="17814"/>
                    <a:pt x="1319" y="17553"/>
                    <a:pt x="1326" y="16835"/>
                  </a:cubicBezTo>
                  <a:cubicBezTo>
                    <a:pt x="1337" y="15706"/>
                    <a:pt x="1718" y="14674"/>
                    <a:pt x="2562" y="13505"/>
                  </a:cubicBezTo>
                  <a:cubicBezTo>
                    <a:pt x="3307" y="12473"/>
                    <a:pt x="4507" y="11466"/>
                    <a:pt x="5729" y="10844"/>
                  </a:cubicBezTo>
                  <a:cubicBezTo>
                    <a:pt x="5994" y="10709"/>
                    <a:pt x="6617" y="10465"/>
                    <a:pt x="7112" y="10301"/>
                  </a:cubicBezTo>
                  <a:cubicBezTo>
                    <a:pt x="7782" y="10080"/>
                    <a:pt x="8032" y="9974"/>
                    <a:pt x="8093" y="9884"/>
                  </a:cubicBezTo>
                  <a:cubicBezTo>
                    <a:pt x="8153" y="9794"/>
                    <a:pt x="8171" y="8703"/>
                    <a:pt x="8171" y="5614"/>
                  </a:cubicBezTo>
                  <a:cubicBezTo>
                    <a:pt x="8171" y="1031"/>
                    <a:pt x="8200" y="1299"/>
                    <a:pt x="7740" y="1218"/>
                  </a:cubicBezTo>
                  <a:cubicBezTo>
                    <a:pt x="7554" y="1186"/>
                    <a:pt x="7524" y="1154"/>
                    <a:pt x="7524" y="1040"/>
                  </a:cubicBezTo>
                  <a:lnTo>
                    <a:pt x="7524" y="907"/>
                  </a:lnTo>
                  <a:close/>
                  <a:moveTo>
                    <a:pt x="13486" y="10798"/>
                  </a:moveTo>
                  <a:cubicBezTo>
                    <a:pt x="13340" y="10783"/>
                    <a:pt x="13258" y="10814"/>
                    <a:pt x="13202" y="10884"/>
                  </a:cubicBezTo>
                  <a:cubicBezTo>
                    <a:pt x="13085" y="11031"/>
                    <a:pt x="13180" y="11143"/>
                    <a:pt x="13496" y="11228"/>
                  </a:cubicBezTo>
                  <a:cubicBezTo>
                    <a:pt x="14404" y="11470"/>
                    <a:pt x="15779" y="12257"/>
                    <a:pt x="16527" y="12962"/>
                  </a:cubicBezTo>
                  <a:cubicBezTo>
                    <a:pt x="17589" y="13964"/>
                    <a:pt x="18214" y="15094"/>
                    <a:pt x="18380" y="16299"/>
                  </a:cubicBezTo>
                  <a:cubicBezTo>
                    <a:pt x="18423" y="16608"/>
                    <a:pt x="18490" y="16883"/>
                    <a:pt x="18527" y="16915"/>
                  </a:cubicBezTo>
                  <a:cubicBezTo>
                    <a:pt x="18607" y="16982"/>
                    <a:pt x="18781" y="16994"/>
                    <a:pt x="18920" y="16934"/>
                  </a:cubicBezTo>
                  <a:cubicBezTo>
                    <a:pt x="18997" y="16901"/>
                    <a:pt x="19011" y="16796"/>
                    <a:pt x="18978" y="16411"/>
                  </a:cubicBezTo>
                  <a:cubicBezTo>
                    <a:pt x="18788" y="14138"/>
                    <a:pt x="16785" y="11892"/>
                    <a:pt x="14144" y="10976"/>
                  </a:cubicBezTo>
                  <a:cubicBezTo>
                    <a:pt x="13841" y="10871"/>
                    <a:pt x="13633" y="10812"/>
                    <a:pt x="13486" y="10798"/>
                  </a:cubicBezTo>
                  <a:close/>
                  <a:moveTo>
                    <a:pt x="18302" y="17418"/>
                  </a:moveTo>
                  <a:cubicBezTo>
                    <a:pt x="18146" y="17428"/>
                    <a:pt x="17995" y="17479"/>
                    <a:pt x="17860" y="17570"/>
                  </a:cubicBezTo>
                  <a:cubicBezTo>
                    <a:pt x="17611" y="17738"/>
                    <a:pt x="17609" y="18076"/>
                    <a:pt x="17860" y="18245"/>
                  </a:cubicBezTo>
                  <a:cubicBezTo>
                    <a:pt x="17958" y="18311"/>
                    <a:pt x="18102" y="18374"/>
                    <a:pt x="18184" y="18384"/>
                  </a:cubicBezTo>
                  <a:cubicBezTo>
                    <a:pt x="18595" y="18435"/>
                    <a:pt x="18956" y="18302"/>
                    <a:pt x="19067" y="18053"/>
                  </a:cubicBezTo>
                  <a:cubicBezTo>
                    <a:pt x="19230" y="17684"/>
                    <a:pt x="18769" y="17387"/>
                    <a:pt x="18302" y="17418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037" name="single cell cDNA"/>
          <p:cNvSpPr txBox="1"/>
          <p:nvPr/>
        </p:nvSpPr>
        <p:spPr>
          <a:xfrm>
            <a:off x="1927574" y="7242428"/>
            <a:ext cx="1550862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5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single cell cDNA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4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41" name="Single Cell RNA-Seq |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Microfluidics</a:t>
            </a:r>
          </a:p>
        </p:txBody>
      </p:sp>
      <p:sp>
        <p:nvSpPr>
          <p:cNvPr id="2042" name="Parallelize and automate single cell processing (Fluidigm C1)…"/>
          <p:cNvSpPr txBox="1"/>
          <p:nvPr/>
        </p:nvSpPr>
        <p:spPr>
          <a:xfrm>
            <a:off x="522405" y="2130325"/>
            <a:ext cx="1118934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Parallelize and automate single cell processing </a:t>
            </a:r>
            <a:r>
              <a:rPr sz="2400"/>
              <a:t>(Fluidigm C1) </a:t>
            </a:r>
            <a:endParaRPr sz="2400"/>
          </a:p>
          <a:p>
            <a:pPr algn="l"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/>
              <a:t>— Improved chemistry: SMART-Seq (Ramsköld et al., 2012)</a:t>
            </a:r>
          </a:p>
        </p:txBody>
      </p:sp>
      <p:pic>
        <p:nvPicPr>
          <p:cNvPr id="2043" name="fluidigmC1.mp4" descr="fluidigmC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9151" y="3187005"/>
            <a:ext cx="11052609" cy="6217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25003" fill="hold"/>
                                        <p:tgtEl>
                                          <p:spTgt spid="20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4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4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47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grpSp>
        <p:nvGrpSpPr>
          <p:cNvPr id="2050" name="Group"/>
          <p:cNvGrpSpPr/>
          <p:nvPr/>
        </p:nvGrpSpPr>
        <p:grpSpPr>
          <a:xfrm>
            <a:off x="522405" y="2314475"/>
            <a:ext cx="16472546" cy="558801"/>
            <a:chOff x="0" y="0"/>
            <a:chExt cx="16472544" cy="558800"/>
          </a:xfrm>
        </p:grpSpPr>
        <p:sp>
          <p:nvSpPr>
            <p:cNvPr id="2048" name="Drop-Seq (Makosko et al., 2015)"/>
            <p:cNvSpPr txBox="1"/>
            <p:nvPr/>
          </p:nvSpPr>
          <p:spPr>
            <a:xfrm>
              <a:off x="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Drop-Seq </a:t>
              </a:r>
              <a:r>
                <a:rPr sz="2400"/>
                <a:t>(Makosko et al., 2015)</a:t>
              </a:r>
            </a:p>
          </p:txBody>
        </p:sp>
        <p:sp>
          <p:nvSpPr>
            <p:cNvPr id="2049" name="InDrop (Klein et al., 2015)"/>
            <p:cNvSpPr txBox="1"/>
            <p:nvPr/>
          </p:nvSpPr>
          <p:spPr>
            <a:xfrm>
              <a:off x="528320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InDrop </a:t>
              </a:r>
              <a:r>
                <a:rPr sz="2400"/>
                <a:t>(Klein et al., 2015)</a:t>
              </a:r>
            </a:p>
          </p:txBody>
        </p:sp>
      </p:grpSp>
      <p:grpSp>
        <p:nvGrpSpPr>
          <p:cNvPr id="2053" name="Group"/>
          <p:cNvGrpSpPr/>
          <p:nvPr/>
        </p:nvGrpSpPr>
        <p:grpSpPr>
          <a:xfrm>
            <a:off x="1098228" y="2967255"/>
            <a:ext cx="11925499" cy="1082041"/>
            <a:chOff x="0" y="0"/>
            <a:chExt cx="11925498" cy="1082040"/>
          </a:xfrm>
        </p:grpSpPr>
        <p:sp>
          <p:nvSpPr>
            <p:cNvPr id="2051" name="Scale up number of cells (capture cells inside nanoliter droplets) — key ingredients: cell Ldes and unique molecular identifiers (UMIs)"/>
            <p:cNvSpPr txBox="1"/>
            <p:nvPr/>
          </p:nvSpPr>
          <p:spPr>
            <a:xfrm>
              <a:off x="0" y="0"/>
              <a:ext cx="11925499" cy="1082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lnSpc>
                  <a:spcPct val="120000"/>
                </a:lnSpc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Scale up</a:t>
              </a:r>
              <a:r>
                <a:t> number of cells </a:t>
              </a:r>
              <a:r>
                <a:rPr sz="2000"/>
                <a:t>(capture cells inside nanoliter droplets)</a:t>
              </a:r>
              <a:br/>
              <a:r>
                <a:rPr sz="2800"/>
                <a:t>—</a:t>
              </a:r>
              <a:r>
                <a:rPr sz="2500"/>
                <a:t> key ingredients</a:t>
              </a:r>
              <a:r>
                <a:rPr sz="2100"/>
                <a:t>: </a:t>
              </a:r>
              <a:r>
                <a:rPr b="1" sz="2100"/>
                <a:t>cell Ldes </a:t>
              </a:r>
              <a:r>
                <a:rPr sz="2100"/>
                <a:t>and </a:t>
              </a:r>
              <a:r>
                <a:rPr b="1" sz="2100"/>
                <a:t>unique molecular identifiers (UMIs)</a:t>
              </a:r>
            </a:p>
          </p:txBody>
        </p:sp>
        <p:sp>
          <p:nvSpPr>
            <p:cNvPr id="2052" name="[Islam et al., 2012]"/>
            <p:cNvSpPr txBox="1"/>
            <p:nvPr/>
          </p:nvSpPr>
          <p:spPr>
            <a:xfrm>
              <a:off x="9566844" y="709394"/>
              <a:ext cx="1871887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14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[Islam et al., 2012]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9" name="Group"/>
          <p:cNvGrpSpPr/>
          <p:nvPr/>
        </p:nvGrpSpPr>
        <p:grpSpPr>
          <a:xfrm>
            <a:off x="517144" y="4349551"/>
            <a:ext cx="12285629" cy="3559733"/>
            <a:chOff x="0" y="0"/>
            <a:chExt cx="12285628" cy="3559731"/>
          </a:xfrm>
        </p:grpSpPr>
        <p:pic>
          <p:nvPicPr>
            <p:cNvPr id="205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320737" y="771624"/>
              <a:ext cx="2833273" cy="2292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6" name="Rectangle"/>
            <p:cNvSpPr/>
            <p:nvPr/>
          </p:nvSpPr>
          <p:spPr>
            <a:xfrm>
              <a:off x="9425517" y="1025624"/>
              <a:ext cx="484040" cy="558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062" name="Group"/>
            <p:cNvGrpSpPr/>
            <p:nvPr/>
          </p:nvGrpSpPr>
          <p:grpSpPr>
            <a:xfrm>
              <a:off x="955927" y="0"/>
              <a:ext cx="8814059" cy="3375824"/>
              <a:chOff x="0" y="0"/>
              <a:chExt cx="8814057" cy="3375823"/>
            </a:xfrm>
          </p:grpSpPr>
          <p:pic>
            <p:nvPicPr>
              <p:cNvPr id="205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8567380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8" name="Rectangle"/>
              <p:cNvSpPr/>
              <p:nvPr/>
            </p:nvSpPr>
            <p:spPr>
              <a:xfrm>
                <a:off x="291046" y="30990"/>
                <a:ext cx="1549507" cy="16012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059" name="Rectangle"/>
              <p:cNvSpPr/>
              <p:nvPr/>
            </p:nvSpPr>
            <p:spPr>
              <a:xfrm>
                <a:off x="2555383" y="2928567"/>
                <a:ext cx="557581" cy="2413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060" name="Rectangle"/>
              <p:cNvSpPr/>
              <p:nvPr/>
            </p:nvSpPr>
            <p:spPr>
              <a:xfrm>
                <a:off x="6878506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061" name="Rectangle"/>
              <p:cNvSpPr/>
              <p:nvPr/>
            </p:nvSpPr>
            <p:spPr>
              <a:xfrm>
                <a:off x="7622269" y="898713"/>
                <a:ext cx="1191789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2063" name="cell"/>
            <p:cNvSpPr txBox="1"/>
            <p:nvPr/>
          </p:nvSpPr>
          <p:spPr>
            <a:xfrm>
              <a:off x="7681112" y="766619"/>
              <a:ext cx="621488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/>
              </a:lvl1pPr>
            </a:lstStyle>
            <a:p>
              <a:pPr/>
              <a:r>
                <a:t>cell</a:t>
              </a:r>
            </a:p>
          </p:txBody>
        </p:sp>
        <p:sp>
          <p:nvSpPr>
            <p:cNvPr id="2064" name="cells"/>
            <p:cNvSpPr txBox="1"/>
            <p:nvPr/>
          </p:nvSpPr>
          <p:spPr>
            <a:xfrm>
              <a:off x="2709773" y="253872"/>
              <a:ext cx="78516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/>
              </a:lvl1pPr>
            </a:lstStyle>
            <a:p>
              <a:pPr/>
              <a:r>
                <a:t>cells</a:t>
              </a:r>
            </a:p>
          </p:txBody>
        </p:sp>
        <p:sp>
          <p:nvSpPr>
            <p:cNvPr id="2065" name="barcoded…"/>
            <p:cNvSpPr txBox="1"/>
            <p:nvPr/>
          </p:nvSpPr>
          <p:spPr>
            <a:xfrm>
              <a:off x="-1" y="1466722"/>
              <a:ext cx="1581913" cy="82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barcoded</a:t>
              </a:r>
            </a:p>
            <a:p>
              <a:pPr/>
              <a:r>
                <a:t>beads</a:t>
              </a:r>
            </a:p>
          </p:txBody>
        </p:sp>
        <p:sp>
          <p:nvSpPr>
            <p:cNvPr id="2066" name="cells"/>
            <p:cNvSpPr txBox="1"/>
            <p:nvPr/>
          </p:nvSpPr>
          <p:spPr>
            <a:xfrm>
              <a:off x="2735173" y="3098672"/>
              <a:ext cx="78516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cells</a:t>
              </a:r>
            </a:p>
          </p:txBody>
        </p:sp>
        <p:sp>
          <p:nvSpPr>
            <p:cNvPr id="2067" name="Line"/>
            <p:cNvSpPr/>
            <p:nvPr/>
          </p:nvSpPr>
          <p:spPr>
            <a:xfrm>
              <a:off x="2825101" y="3168848"/>
              <a:ext cx="62148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8" name="Oil"/>
            <p:cNvSpPr txBox="1"/>
            <p:nvPr/>
          </p:nvSpPr>
          <p:spPr>
            <a:xfrm>
              <a:off x="4079900" y="3098672"/>
              <a:ext cx="50871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Oil</a:t>
              </a:r>
            </a:p>
          </p:txBody>
        </p:sp>
        <p:sp>
          <p:nvSpPr>
            <p:cNvPr id="2069" name="Oil"/>
            <p:cNvSpPr txBox="1"/>
            <p:nvPr/>
          </p:nvSpPr>
          <p:spPr>
            <a:xfrm>
              <a:off x="4079900" y="253872"/>
              <a:ext cx="50871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Oil</a:t>
              </a:r>
            </a:p>
          </p:txBody>
        </p:sp>
        <p:sp>
          <p:nvSpPr>
            <p:cNvPr id="2070" name="Line"/>
            <p:cNvSpPr/>
            <p:nvPr/>
          </p:nvSpPr>
          <p:spPr>
            <a:xfrm flipV="1">
              <a:off x="4620412" y="2385745"/>
              <a:ext cx="1" cy="7069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1" name="Line"/>
            <p:cNvSpPr/>
            <p:nvPr/>
          </p:nvSpPr>
          <p:spPr>
            <a:xfrm>
              <a:off x="4620412" y="694497"/>
              <a:ext cx="1" cy="7069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2" name="Line"/>
            <p:cNvSpPr/>
            <p:nvPr/>
          </p:nvSpPr>
          <p:spPr>
            <a:xfrm>
              <a:off x="1737512" y="1594048"/>
              <a:ext cx="65469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3" name="Line"/>
            <p:cNvSpPr/>
            <p:nvPr/>
          </p:nvSpPr>
          <p:spPr>
            <a:xfrm>
              <a:off x="1737512" y="2229048"/>
              <a:ext cx="65469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4" name="Rectangle"/>
            <p:cNvSpPr/>
            <p:nvPr/>
          </p:nvSpPr>
          <p:spPr>
            <a:xfrm>
              <a:off x="9744456" y="965200"/>
              <a:ext cx="2016523" cy="3011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5" name="Rounded Rectangle"/>
            <p:cNvSpPr/>
            <p:nvPr/>
          </p:nvSpPr>
          <p:spPr>
            <a:xfrm>
              <a:off x="9477756" y="1146472"/>
              <a:ext cx="2807873" cy="2030806"/>
            </a:xfrm>
            <a:prstGeom prst="roundRect">
              <a:avLst>
                <a:gd name="adj" fmla="val 16745"/>
              </a:avLst>
            </a:prstGeom>
            <a:noFill/>
            <a:ln w="254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6" name="Line"/>
            <p:cNvSpPr/>
            <p:nvPr/>
          </p:nvSpPr>
          <p:spPr>
            <a:xfrm>
              <a:off x="8959201" y="1136848"/>
              <a:ext cx="136533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7" name="Line"/>
            <p:cNvSpPr/>
            <p:nvPr/>
          </p:nvSpPr>
          <p:spPr>
            <a:xfrm>
              <a:off x="5144750" y="1594048"/>
              <a:ext cx="84726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8" name="droplets"/>
            <p:cNvSpPr txBox="1"/>
            <p:nvPr/>
          </p:nvSpPr>
          <p:spPr>
            <a:xfrm>
              <a:off x="5117401" y="1275852"/>
              <a:ext cx="81216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droplets</a:t>
              </a:r>
            </a:p>
          </p:txBody>
        </p:sp>
      </p:grpSp>
      <p:sp>
        <p:nvSpPr>
          <p:cNvPr id="208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8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82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grpSp>
        <p:nvGrpSpPr>
          <p:cNvPr id="2085" name="Group"/>
          <p:cNvGrpSpPr/>
          <p:nvPr/>
        </p:nvGrpSpPr>
        <p:grpSpPr>
          <a:xfrm>
            <a:off x="522405" y="2314475"/>
            <a:ext cx="16472546" cy="558801"/>
            <a:chOff x="0" y="0"/>
            <a:chExt cx="16472544" cy="558800"/>
          </a:xfrm>
        </p:grpSpPr>
        <p:sp>
          <p:nvSpPr>
            <p:cNvPr id="2083" name="Drop-Seq (Makosko et al., 2015)"/>
            <p:cNvSpPr txBox="1"/>
            <p:nvPr/>
          </p:nvSpPr>
          <p:spPr>
            <a:xfrm>
              <a:off x="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Drop-Seq </a:t>
              </a:r>
              <a:r>
                <a:rPr sz="2400"/>
                <a:t>(Makosko et al., 2015)</a:t>
              </a:r>
            </a:p>
          </p:txBody>
        </p:sp>
        <p:sp>
          <p:nvSpPr>
            <p:cNvPr id="2084" name="InDrop (Klein et al., 2015)"/>
            <p:cNvSpPr txBox="1"/>
            <p:nvPr/>
          </p:nvSpPr>
          <p:spPr>
            <a:xfrm>
              <a:off x="528320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InDrop </a:t>
              </a:r>
              <a:r>
                <a:rPr sz="2400"/>
                <a:t>(Klein et al., 2015)</a:t>
              </a:r>
            </a:p>
          </p:txBody>
        </p:sp>
      </p:grpSp>
      <p:grpSp>
        <p:nvGrpSpPr>
          <p:cNvPr id="2088" name="Group"/>
          <p:cNvGrpSpPr/>
          <p:nvPr/>
        </p:nvGrpSpPr>
        <p:grpSpPr>
          <a:xfrm>
            <a:off x="1098228" y="2967255"/>
            <a:ext cx="11925499" cy="1082041"/>
            <a:chOff x="0" y="0"/>
            <a:chExt cx="11925498" cy="1082040"/>
          </a:xfrm>
        </p:grpSpPr>
        <p:sp>
          <p:nvSpPr>
            <p:cNvPr id="2086" name="Scale up number of cells (capture cells inside nanoliter droplets) — key ingredients: cell barcodes and unique molecular identifiers (UMIs)"/>
            <p:cNvSpPr txBox="1"/>
            <p:nvPr/>
          </p:nvSpPr>
          <p:spPr>
            <a:xfrm>
              <a:off x="0" y="0"/>
              <a:ext cx="11925499" cy="1082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lnSpc>
                  <a:spcPct val="120000"/>
                </a:lnSpc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Scale up</a:t>
              </a:r>
              <a:r>
                <a:t> number of cells </a:t>
              </a:r>
              <a:r>
                <a:rPr sz="2000"/>
                <a:t>(capture cells inside nanoliter droplets)</a:t>
              </a:r>
              <a:br/>
              <a:r>
                <a:rPr sz="2800"/>
                <a:t>—</a:t>
              </a:r>
              <a:r>
                <a:rPr sz="2500"/>
                <a:t> key ingredients</a:t>
              </a:r>
              <a:r>
                <a:rPr sz="2100"/>
                <a:t>: </a:t>
              </a:r>
              <a:r>
                <a:rPr b="1" sz="2100"/>
                <a:t>cell barcodes </a:t>
              </a:r>
              <a:r>
                <a:rPr sz="2100"/>
                <a:t>and </a:t>
              </a:r>
              <a:r>
                <a:rPr b="1" sz="2100"/>
                <a:t>unique molecular identifiers (UMIs)</a:t>
              </a:r>
            </a:p>
          </p:txBody>
        </p:sp>
        <p:sp>
          <p:nvSpPr>
            <p:cNvPr id="2087" name="[Islam et al., 2012]"/>
            <p:cNvSpPr txBox="1"/>
            <p:nvPr/>
          </p:nvSpPr>
          <p:spPr>
            <a:xfrm>
              <a:off x="9566844" y="709394"/>
              <a:ext cx="1871887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14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[Islam et al., 2012]</a:t>
              </a:r>
            </a:p>
          </p:txBody>
        </p:sp>
      </p:grpSp>
      <p:sp>
        <p:nvSpPr>
          <p:cNvPr id="2089" name="Rectangle"/>
          <p:cNvSpPr/>
          <p:nvPr/>
        </p:nvSpPr>
        <p:spPr>
          <a:xfrm flipH="1">
            <a:off x="238267" y="4438451"/>
            <a:ext cx="6264425" cy="3823892"/>
          </a:xfrm>
          <a:prstGeom prst="rect">
            <a:avLst/>
          </a:prstGeom>
          <a:gradFill>
            <a:gsLst>
              <a:gs pos="0">
                <a:srgbClr val="FFFFFF">
                  <a:alpha val="26779"/>
                </a:srgbClr>
              </a:gs>
              <a:gs pos="27664">
                <a:srgbClr val="FFFFFF"/>
              </a:gs>
              <a:gs pos="100000">
                <a:srgbClr val="FFFFFF"/>
              </a:gs>
            </a:gsLst>
            <a:path>
              <a:fillToRect l="-4515" t="48985" r="104515" b="51014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0" name="Line"/>
          <p:cNvSpPr/>
          <p:nvPr/>
        </p:nvSpPr>
        <p:spPr>
          <a:xfrm>
            <a:off x="5661894" y="5943600"/>
            <a:ext cx="847263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1" name="droplets"/>
          <p:cNvSpPr txBox="1"/>
          <p:nvPr/>
        </p:nvSpPr>
        <p:spPr>
          <a:xfrm>
            <a:off x="5634545" y="5625404"/>
            <a:ext cx="8121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droplets</a:t>
            </a:r>
          </a:p>
        </p:txBody>
      </p:sp>
      <p:sp>
        <p:nvSpPr>
          <p:cNvPr id="2092" name="barcoded bead"/>
          <p:cNvSpPr txBox="1"/>
          <p:nvPr/>
        </p:nvSpPr>
        <p:spPr>
          <a:xfrm>
            <a:off x="9419082" y="5149651"/>
            <a:ext cx="1574293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barcoded bead</a:t>
            </a:r>
          </a:p>
        </p:txBody>
      </p:sp>
      <p:pic>
        <p:nvPicPr>
          <p:cNvPr id="20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1982" y="4391383"/>
            <a:ext cx="4532795" cy="3476069"/>
          </a:xfrm>
          <a:prstGeom prst="rect">
            <a:avLst/>
          </a:prstGeom>
          <a:ln w="12700">
            <a:miter lim="400000"/>
          </a:ln>
        </p:spPr>
      </p:pic>
      <p:sp>
        <p:nvSpPr>
          <p:cNvPr id="2094" name="Drop-Seq"/>
          <p:cNvSpPr txBox="1"/>
          <p:nvPr/>
        </p:nvSpPr>
        <p:spPr>
          <a:xfrm>
            <a:off x="2183796" y="6024404"/>
            <a:ext cx="1566864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Drop-Seq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190" name="RNA-Seq"/>
          <p:cNvSpPr txBox="1"/>
          <p:nvPr/>
        </p:nvSpPr>
        <p:spPr>
          <a:xfrm>
            <a:off x="406400" y="7239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RNA-Seq</a:t>
            </a:r>
          </a:p>
        </p:txBody>
      </p:sp>
      <p:sp>
        <p:nvSpPr>
          <p:cNvPr id="191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9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195" name="Group"/>
          <p:cNvGrpSpPr/>
          <p:nvPr/>
        </p:nvGrpSpPr>
        <p:grpSpPr>
          <a:xfrm>
            <a:off x="6440220" y="2631143"/>
            <a:ext cx="1218468" cy="1822959"/>
            <a:chOff x="-127" y="0"/>
            <a:chExt cx="1218466" cy="1822957"/>
          </a:xfrm>
        </p:grpSpPr>
        <p:sp>
          <p:nvSpPr>
            <p:cNvPr id="193" name="Shape"/>
            <p:cNvSpPr/>
            <p:nvPr/>
          </p:nvSpPr>
          <p:spPr>
            <a:xfrm>
              <a:off x="48327" y="1020562"/>
              <a:ext cx="1121509" cy="749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2806" y="0"/>
                  </a:moveTo>
                  <a:cubicBezTo>
                    <a:pt x="1728" y="2280"/>
                    <a:pt x="975" y="4963"/>
                    <a:pt x="708" y="7641"/>
                  </a:cubicBezTo>
                  <a:cubicBezTo>
                    <a:pt x="188" y="9716"/>
                    <a:pt x="-73" y="11896"/>
                    <a:pt x="18" y="13981"/>
                  </a:cubicBezTo>
                  <a:cubicBezTo>
                    <a:pt x="195" y="18032"/>
                    <a:pt x="1638" y="20696"/>
                    <a:pt x="3653" y="21367"/>
                  </a:cubicBezTo>
                  <a:lnTo>
                    <a:pt x="3653" y="21600"/>
                  </a:lnTo>
                  <a:lnTo>
                    <a:pt x="17418" y="21600"/>
                  </a:lnTo>
                  <a:lnTo>
                    <a:pt x="17418" y="20667"/>
                  </a:lnTo>
                  <a:cubicBezTo>
                    <a:pt x="19975" y="19949"/>
                    <a:pt x="21527" y="16533"/>
                    <a:pt x="21092" y="11782"/>
                  </a:cubicBezTo>
                  <a:cubicBezTo>
                    <a:pt x="20982" y="10581"/>
                    <a:pt x="20752" y="9386"/>
                    <a:pt x="20425" y="8227"/>
                  </a:cubicBezTo>
                  <a:cubicBezTo>
                    <a:pt x="20164" y="5312"/>
                    <a:pt x="19233" y="2405"/>
                    <a:pt x="17911" y="0"/>
                  </a:cubicBezTo>
                  <a:lnTo>
                    <a:pt x="2806" y="0"/>
                  </a:lnTo>
                  <a:close/>
                </a:path>
              </a:pathLst>
            </a:custGeom>
            <a:solidFill>
              <a:srgbClr val="9272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9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9603" t="4113" r="19780" b="5197"/>
            <a:stretch>
              <a:fillRect/>
            </a:stretch>
          </p:blipFill>
          <p:spPr>
            <a:xfrm>
              <a:off x="-128" y="-1"/>
              <a:ext cx="1218468" cy="1822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596" fill="norm" stroke="1" extrusionOk="0">
                  <a:moveTo>
                    <a:pt x="10722" y="0"/>
                  </a:moveTo>
                  <a:cubicBezTo>
                    <a:pt x="8969" y="1"/>
                    <a:pt x="7215" y="15"/>
                    <a:pt x="7037" y="43"/>
                  </a:cubicBezTo>
                  <a:cubicBezTo>
                    <a:pt x="6488" y="128"/>
                    <a:pt x="6174" y="519"/>
                    <a:pt x="6174" y="1119"/>
                  </a:cubicBezTo>
                  <a:cubicBezTo>
                    <a:pt x="6174" y="1531"/>
                    <a:pt x="6299" y="1753"/>
                    <a:pt x="6633" y="1942"/>
                  </a:cubicBezTo>
                  <a:lnTo>
                    <a:pt x="6933" y="2111"/>
                  </a:lnTo>
                  <a:lnTo>
                    <a:pt x="6919" y="5736"/>
                  </a:lnTo>
                  <a:lnTo>
                    <a:pt x="6898" y="9357"/>
                  </a:lnTo>
                  <a:lnTo>
                    <a:pt x="6250" y="9587"/>
                  </a:lnTo>
                  <a:cubicBezTo>
                    <a:pt x="3750" y="10470"/>
                    <a:pt x="1792" y="12090"/>
                    <a:pt x="741" y="14148"/>
                  </a:cubicBezTo>
                  <a:cubicBezTo>
                    <a:pt x="39" y="15521"/>
                    <a:pt x="-177" y="16905"/>
                    <a:pt x="149" y="17961"/>
                  </a:cubicBezTo>
                  <a:cubicBezTo>
                    <a:pt x="544" y="19240"/>
                    <a:pt x="1879" y="20357"/>
                    <a:pt x="3973" y="21167"/>
                  </a:cubicBezTo>
                  <a:cubicBezTo>
                    <a:pt x="4677" y="21440"/>
                    <a:pt x="5160" y="21551"/>
                    <a:pt x="5763" y="21576"/>
                  </a:cubicBezTo>
                  <a:cubicBezTo>
                    <a:pt x="6085" y="21590"/>
                    <a:pt x="8575" y="21600"/>
                    <a:pt x="11293" y="21595"/>
                  </a:cubicBezTo>
                  <a:lnTo>
                    <a:pt x="16231" y="21581"/>
                  </a:lnTo>
                  <a:lnTo>
                    <a:pt x="16872" y="21374"/>
                  </a:lnTo>
                  <a:cubicBezTo>
                    <a:pt x="19576" y="20494"/>
                    <a:pt x="21141" y="19077"/>
                    <a:pt x="21371" y="17298"/>
                  </a:cubicBezTo>
                  <a:cubicBezTo>
                    <a:pt x="21423" y="16898"/>
                    <a:pt x="21311" y="15966"/>
                    <a:pt x="21155" y="15459"/>
                  </a:cubicBezTo>
                  <a:cubicBezTo>
                    <a:pt x="20592" y="13620"/>
                    <a:pt x="19357" y="12035"/>
                    <a:pt x="17520" y="10809"/>
                  </a:cubicBezTo>
                  <a:cubicBezTo>
                    <a:pt x="16690" y="10256"/>
                    <a:pt x="16031" y="9927"/>
                    <a:pt x="15124" y="9610"/>
                  </a:cubicBezTo>
                  <a:lnTo>
                    <a:pt x="14546" y="9413"/>
                  </a:lnTo>
                  <a:lnTo>
                    <a:pt x="14532" y="5769"/>
                  </a:lnTo>
                  <a:lnTo>
                    <a:pt x="14511" y="2125"/>
                  </a:lnTo>
                  <a:lnTo>
                    <a:pt x="14817" y="1933"/>
                  </a:lnTo>
                  <a:cubicBezTo>
                    <a:pt x="15164" y="1714"/>
                    <a:pt x="15269" y="1513"/>
                    <a:pt x="15270" y="1086"/>
                  </a:cubicBezTo>
                  <a:cubicBezTo>
                    <a:pt x="15271" y="510"/>
                    <a:pt x="14952" y="129"/>
                    <a:pt x="14399" y="43"/>
                  </a:cubicBezTo>
                  <a:cubicBezTo>
                    <a:pt x="14223" y="15"/>
                    <a:pt x="12474" y="0"/>
                    <a:pt x="10722" y="0"/>
                  </a:cubicBezTo>
                  <a:close/>
                  <a:moveTo>
                    <a:pt x="7518" y="903"/>
                  </a:moveTo>
                  <a:lnTo>
                    <a:pt x="10722" y="903"/>
                  </a:lnTo>
                  <a:lnTo>
                    <a:pt x="13926" y="903"/>
                  </a:lnTo>
                  <a:lnTo>
                    <a:pt x="13947" y="1030"/>
                  </a:lnTo>
                  <a:cubicBezTo>
                    <a:pt x="13965" y="1140"/>
                    <a:pt x="13934" y="1166"/>
                    <a:pt x="13689" y="1232"/>
                  </a:cubicBezTo>
                  <a:cubicBezTo>
                    <a:pt x="13534" y="1274"/>
                    <a:pt x="13377" y="1350"/>
                    <a:pt x="13341" y="1397"/>
                  </a:cubicBezTo>
                  <a:cubicBezTo>
                    <a:pt x="13299" y="1449"/>
                    <a:pt x="13271" y="3045"/>
                    <a:pt x="13271" y="5661"/>
                  </a:cubicBezTo>
                  <a:lnTo>
                    <a:pt x="13271" y="9846"/>
                  </a:lnTo>
                  <a:lnTo>
                    <a:pt x="13417" y="9968"/>
                  </a:lnTo>
                  <a:cubicBezTo>
                    <a:pt x="13497" y="10036"/>
                    <a:pt x="13891" y="10207"/>
                    <a:pt x="14295" y="10344"/>
                  </a:cubicBezTo>
                  <a:cubicBezTo>
                    <a:pt x="15205" y="10652"/>
                    <a:pt x="15954" y="11026"/>
                    <a:pt x="16726" y="11562"/>
                  </a:cubicBezTo>
                  <a:cubicBezTo>
                    <a:pt x="18034" y="12470"/>
                    <a:pt x="18982" y="13554"/>
                    <a:pt x="19567" y="14815"/>
                  </a:cubicBezTo>
                  <a:cubicBezTo>
                    <a:pt x="19982" y="15709"/>
                    <a:pt x="20176" y="16848"/>
                    <a:pt x="20027" y="17509"/>
                  </a:cubicBezTo>
                  <a:cubicBezTo>
                    <a:pt x="19745" y="18765"/>
                    <a:pt x="18469" y="19823"/>
                    <a:pt x="16384" y="20532"/>
                  </a:cubicBezTo>
                  <a:lnTo>
                    <a:pt x="15771" y="20739"/>
                  </a:lnTo>
                  <a:lnTo>
                    <a:pt x="10736" y="20739"/>
                  </a:lnTo>
                  <a:lnTo>
                    <a:pt x="5700" y="20739"/>
                  </a:lnTo>
                  <a:lnTo>
                    <a:pt x="4885" y="20462"/>
                  </a:lnTo>
                  <a:cubicBezTo>
                    <a:pt x="3327" y="19928"/>
                    <a:pt x="2225" y="19179"/>
                    <a:pt x="1681" y="18294"/>
                  </a:cubicBezTo>
                  <a:cubicBezTo>
                    <a:pt x="1384" y="17810"/>
                    <a:pt x="1319" y="17550"/>
                    <a:pt x="1326" y="16832"/>
                  </a:cubicBezTo>
                  <a:cubicBezTo>
                    <a:pt x="1337" y="15703"/>
                    <a:pt x="1722" y="14672"/>
                    <a:pt x="2566" y="13503"/>
                  </a:cubicBezTo>
                  <a:cubicBezTo>
                    <a:pt x="3311" y="12471"/>
                    <a:pt x="4506" y="11465"/>
                    <a:pt x="5728" y="10842"/>
                  </a:cubicBezTo>
                  <a:cubicBezTo>
                    <a:pt x="5993" y="10707"/>
                    <a:pt x="6619" y="10461"/>
                    <a:pt x="7114" y="10297"/>
                  </a:cubicBezTo>
                  <a:cubicBezTo>
                    <a:pt x="7784" y="10076"/>
                    <a:pt x="8029" y="9973"/>
                    <a:pt x="8089" y="9883"/>
                  </a:cubicBezTo>
                  <a:cubicBezTo>
                    <a:pt x="8149" y="9794"/>
                    <a:pt x="8173" y="8698"/>
                    <a:pt x="8173" y="5609"/>
                  </a:cubicBezTo>
                  <a:cubicBezTo>
                    <a:pt x="8173" y="1027"/>
                    <a:pt x="8201" y="1299"/>
                    <a:pt x="7741" y="1218"/>
                  </a:cubicBezTo>
                  <a:cubicBezTo>
                    <a:pt x="7555" y="1186"/>
                    <a:pt x="7518" y="1154"/>
                    <a:pt x="7518" y="1039"/>
                  </a:cubicBezTo>
                  <a:lnTo>
                    <a:pt x="7518" y="903"/>
                  </a:lnTo>
                  <a:close/>
                  <a:moveTo>
                    <a:pt x="13487" y="10800"/>
                  </a:moveTo>
                  <a:cubicBezTo>
                    <a:pt x="13341" y="10786"/>
                    <a:pt x="13257" y="10815"/>
                    <a:pt x="13201" y="10885"/>
                  </a:cubicBezTo>
                  <a:cubicBezTo>
                    <a:pt x="13084" y="11032"/>
                    <a:pt x="13185" y="11143"/>
                    <a:pt x="13501" y="11228"/>
                  </a:cubicBezTo>
                  <a:cubicBezTo>
                    <a:pt x="14408" y="11470"/>
                    <a:pt x="15776" y="12258"/>
                    <a:pt x="16524" y="12963"/>
                  </a:cubicBezTo>
                  <a:cubicBezTo>
                    <a:pt x="17586" y="13964"/>
                    <a:pt x="18218" y="15091"/>
                    <a:pt x="18383" y="16296"/>
                  </a:cubicBezTo>
                  <a:cubicBezTo>
                    <a:pt x="18426" y="16606"/>
                    <a:pt x="18492" y="16885"/>
                    <a:pt x="18530" y="16917"/>
                  </a:cubicBezTo>
                  <a:cubicBezTo>
                    <a:pt x="18609" y="16984"/>
                    <a:pt x="18781" y="16990"/>
                    <a:pt x="18920" y="16931"/>
                  </a:cubicBezTo>
                  <a:cubicBezTo>
                    <a:pt x="18997" y="16898"/>
                    <a:pt x="19008" y="16794"/>
                    <a:pt x="18975" y="16409"/>
                  </a:cubicBezTo>
                  <a:cubicBezTo>
                    <a:pt x="18785" y="14136"/>
                    <a:pt x="16790" y="11890"/>
                    <a:pt x="14149" y="10974"/>
                  </a:cubicBezTo>
                  <a:cubicBezTo>
                    <a:pt x="13846" y="10869"/>
                    <a:pt x="13633" y="10814"/>
                    <a:pt x="13487" y="10800"/>
                  </a:cubicBezTo>
                  <a:close/>
                  <a:moveTo>
                    <a:pt x="18307" y="17420"/>
                  </a:moveTo>
                  <a:cubicBezTo>
                    <a:pt x="18151" y="17430"/>
                    <a:pt x="17989" y="17475"/>
                    <a:pt x="17854" y="17566"/>
                  </a:cubicBezTo>
                  <a:cubicBezTo>
                    <a:pt x="17605" y="17734"/>
                    <a:pt x="17610" y="18073"/>
                    <a:pt x="17861" y="18243"/>
                  </a:cubicBezTo>
                  <a:cubicBezTo>
                    <a:pt x="17959" y="18309"/>
                    <a:pt x="18106" y="18374"/>
                    <a:pt x="18188" y="18384"/>
                  </a:cubicBezTo>
                  <a:cubicBezTo>
                    <a:pt x="18599" y="18434"/>
                    <a:pt x="18956" y="18298"/>
                    <a:pt x="19066" y="18050"/>
                  </a:cubicBezTo>
                  <a:cubicBezTo>
                    <a:pt x="19230" y="17681"/>
                    <a:pt x="18774" y="17389"/>
                    <a:pt x="18307" y="1742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196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08728" y="4400072"/>
            <a:ext cx="1220072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422" t="6264" r="4192" b="5795"/>
          <a:stretch>
            <a:fillRect/>
          </a:stretch>
        </p:blipFill>
        <p:spPr>
          <a:xfrm>
            <a:off x="2793906" y="3724184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422" t="6264" r="4192" b="5795"/>
          <a:stretch>
            <a:fillRect/>
          </a:stretch>
        </p:blipFill>
        <p:spPr>
          <a:xfrm>
            <a:off x="2057306" y="3479836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9" name="droppedImage.tiff" descr="droppedImage.tiff"/>
          <p:cNvPicPr>
            <a:picLocks noChangeAspect="1"/>
          </p:cNvPicPr>
          <p:nvPr/>
        </p:nvPicPr>
        <p:blipFill>
          <a:blip r:embed="rId6">
            <a:extLst/>
          </a:blip>
          <a:srcRect l="2422" t="6264" r="4192" b="5795"/>
          <a:stretch>
            <a:fillRect/>
          </a:stretch>
        </p:blipFill>
        <p:spPr>
          <a:xfrm>
            <a:off x="2528244" y="3378109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0" name="droppedImage.tiff" descr="droppedImage.tiff"/>
          <p:cNvPicPr>
            <a:picLocks noChangeAspect="1"/>
          </p:cNvPicPr>
          <p:nvPr/>
        </p:nvPicPr>
        <p:blipFill>
          <a:blip r:embed="rId7">
            <a:extLst/>
          </a:blip>
          <a:srcRect l="2422" t="6264" r="4192" b="5795"/>
          <a:stretch>
            <a:fillRect/>
          </a:stretch>
        </p:blipFill>
        <p:spPr>
          <a:xfrm>
            <a:off x="2019206" y="3901984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1" name="droppedImage.tiff" descr="droppedImage.tiff"/>
          <p:cNvPicPr>
            <a:picLocks noChangeAspect="1"/>
          </p:cNvPicPr>
          <p:nvPr/>
        </p:nvPicPr>
        <p:blipFill>
          <a:blip r:embed="rId8">
            <a:extLst/>
          </a:blip>
          <a:srcRect l="2422" t="6264" r="4192" b="5795"/>
          <a:stretch>
            <a:fillRect/>
          </a:stretch>
        </p:blipFill>
        <p:spPr>
          <a:xfrm>
            <a:off x="2381156" y="3736884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36" name="Group"/>
          <p:cNvGrpSpPr/>
          <p:nvPr/>
        </p:nvGrpSpPr>
        <p:grpSpPr>
          <a:xfrm>
            <a:off x="3540883" y="2772918"/>
            <a:ext cx="1737227" cy="1539246"/>
            <a:chOff x="10283" y="0"/>
            <a:chExt cx="1737226" cy="1539244"/>
          </a:xfrm>
        </p:grpSpPr>
        <p:grpSp>
          <p:nvGrpSpPr>
            <p:cNvPr id="220" name="Group"/>
            <p:cNvGrpSpPr/>
            <p:nvPr/>
          </p:nvGrpSpPr>
          <p:grpSpPr>
            <a:xfrm flipH="1">
              <a:off x="10283" y="-1"/>
              <a:ext cx="1673798" cy="1539246"/>
              <a:chOff x="10283" y="0"/>
              <a:chExt cx="1673797" cy="1539244"/>
            </a:xfrm>
          </p:grpSpPr>
          <p:grpSp>
            <p:nvGrpSpPr>
              <p:cNvPr id="207" name="Group"/>
              <p:cNvGrpSpPr/>
              <p:nvPr/>
            </p:nvGrpSpPr>
            <p:grpSpPr>
              <a:xfrm>
                <a:off x="10283" y="0"/>
                <a:ext cx="972831" cy="696361"/>
                <a:chOff x="10283" y="0"/>
                <a:chExt cx="972830" cy="696360"/>
              </a:xfrm>
            </p:grpSpPr>
            <p:pic>
              <p:nvPicPr>
                <p:cNvPr id="202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282716"/>
                  <a:ext cx="972831" cy="1079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3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435762"/>
                  <a:ext cx="972831" cy="1079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4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3" r="34195" b="12036"/>
                <a:stretch>
                  <a:fillRect/>
                </a:stretch>
              </p:blipFill>
              <p:spPr>
                <a:xfrm>
                  <a:off x="270462" y="130089"/>
                  <a:ext cx="640172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5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3553" t="70153" r="0" b="12036"/>
                <a:stretch>
                  <a:fillRect/>
                </a:stretch>
              </p:blipFill>
              <p:spPr>
                <a:xfrm>
                  <a:off x="61218" y="589226"/>
                  <a:ext cx="646411" cy="1071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6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4" r="59366" b="12036"/>
                <a:stretch>
                  <a:fillRect/>
                </a:stretch>
              </p:blipFill>
              <p:spPr>
                <a:xfrm>
                  <a:off x="56196" y="0"/>
                  <a:ext cx="395295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13" name="Group"/>
              <p:cNvGrpSpPr/>
              <p:nvPr/>
            </p:nvGrpSpPr>
            <p:grpSpPr>
              <a:xfrm>
                <a:off x="10283" y="813418"/>
                <a:ext cx="972830" cy="725827"/>
                <a:chOff x="10283" y="0"/>
                <a:chExt cx="972829" cy="725826"/>
              </a:xfrm>
            </p:grpSpPr>
            <p:pic>
              <p:nvPicPr>
                <p:cNvPr id="208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312183"/>
                  <a:ext cx="972830" cy="1079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9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465229"/>
                  <a:ext cx="972830" cy="1079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0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4" r="34194" b="12036"/>
                <a:stretch>
                  <a:fillRect/>
                </a:stretch>
              </p:blipFill>
              <p:spPr>
                <a:xfrm>
                  <a:off x="270462" y="159555"/>
                  <a:ext cx="640171" cy="1071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1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3553" t="70154" r="0" b="12036"/>
                <a:stretch>
                  <a:fillRect/>
                </a:stretch>
              </p:blipFill>
              <p:spPr>
                <a:xfrm>
                  <a:off x="61218" y="618693"/>
                  <a:ext cx="646407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2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4" r="59366" b="12036"/>
                <a:stretch>
                  <a:fillRect/>
                </a:stretch>
              </p:blipFill>
              <p:spPr>
                <a:xfrm>
                  <a:off x="159331" y="0"/>
                  <a:ext cx="395294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19" name="Group"/>
              <p:cNvGrpSpPr/>
              <p:nvPr/>
            </p:nvGrpSpPr>
            <p:grpSpPr>
              <a:xfrm flipH="1">
                <a:off x="711249" y="415614"/>
                <a:ext cx="972832" cy="696361"/>
                <a:chOff x="10283" y="0"/>
                <a:chExt cx="972830" cy="696360"/>
              </a:xfrm>
            </p:grpSpPr>
            <p:pic>
              <p:nvPicPr>
                <p:cNvPr id="214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282716"/>
                  <a:ext cx="972831" cy="1079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5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435762"/>
                  <a:ext cx="972831" cy="1079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6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3" r="34195" b="12036"/>
                <a:stretch>
                  <a:fillRect/>
                </a:stretch>
              </p:blipFill>
              <p:spPr>
                <a:xfrm>
                  <a:off x="270462" y="130089"/>
                  <a:ext cx="640172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7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3553" t="70153" r="0" b="12036"/>
                <a:stretch>
                  <a:fillRect/>
                </a:stretch>
              </p:blipFill>
              <p:spPr>
                <a:xfrm>
                  <a:off x="61218" y="589226"/>
                  <a:ext cx="646411" cy="1071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18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4" r="59366" b="12036"/>
                <a:stretch>
                  <a:fillRect/>
                </a:stretch>
              </p:blipFill>
              <p:spPr>
                <a:xfrm>
                  <a:off x="56196" y="0"/>
                  <a:ext cx="395295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21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601535" y="35794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2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404030" y="166816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3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646081" y="312046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4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646081" y="473413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5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1504714" y="858764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6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1629945" y="586370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7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952201" y="71546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8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1404030" y="100592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29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887654" y="57023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30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74" t="6305" r="4222" b="5849"/>
            <a:stretch>
              <a:fillRect/>
            </a:stretch>
          </p:blipFill>
          <p:spPr>
            <a:xfrm>
              <a:off x="439688" y="423074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31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74" t="6305" r="4222" b="5849"/>
            <a:stretch>
              <a:fillRect/>
            </a:stretch>
          </p:blipFill>
          <p:spPr>
            <a:xfrm>
              <a:off x="645603" y="1022059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32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74" t="6305" r="4222" b="5849"/>
            <a:stretch>
              <a:fillRect/>
            </a:stretch>
          </p:blipFill>
          <p:spPr>
            <a:xfrm>
              <a:off x="952201" y="86069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33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574" t="6305" r="4222" b="5849"/>
            <a:stretch>
              <a:fillRect/>
            </a:stretch>
          </p:blipFill>
          <p:spPr>
            <a:xfrm>
              <a:off x="1633808" y="1149222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34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574" t="6305" r="4222" b="5849"/>
            <a:stretch>
              <a:fillRect/>
            </a:stretch>
          </p:blipFill>
          <p:spPr>
            <a:xfrm>
              <a:off x="1629945" y="129638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35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574" t="6305" r="4222" b="5849"/>
            <a:stretch>
              <a:fillRect/>
            </a:stretch>
          </p:blipFill>
          <p:spPr>
            <a:xfrm>
              <a:off x="1613810" y="1425476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237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flipH="1" rot="2333016">
            <a:off x="5611459" y="3415095"/>
            <a:ext cx="565958" cy="443903"/>
          </a:xfrm>
          <a:prstGeom prst="rect">
            <a:avLst/>
          </a:prstGeom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29172" r="35246" b="43302"/>
          <a:stretch>
            <a:fillRect/>
          </a:stretch>
        </p:blipFill>
        <p:spPr>
          <a:xfrm>
            <a:off x="8005813" y="2762541"/>
            <a:ext cx="4595062" cy="153913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Line"/>
          <p:cNvSpPr/>
          <p:nvPr/>
        </p:nvSpPr>
        <p:spPr>
          <a:xfrm>
            <a:off x="6335185" y="4610100"/>
            <a:ext cx="642645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9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098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grpSp>
        <p:nvGrpSpPr>
          <p:cNvPr id="2101" name="Group"/>
          <p:cNvGrpSpPr/>
          <p:nvPr/>
        </p:nvGrpSpPr>
        <p:grpSpPr>
          <a:xfrm>
            <a:off x="522405" y="2314475"/>
            <a:ext cx="16472546" cy="558801"/>
            <a:chOff x="0" y="0"/>
            <a:chExt cx="16472544" cy="558800"/>
          </a:xfrm>
        </p:grpSpPr>
        <p:sp>
          <p:nvSpPr>
            <p:cNvPr id="2099" name="Drop-Seq (Makosko et al., 2015)"/>
            <p:cNvSpPr txBox="1"/>
            <p:nvPr/>
          </p:nvSpPr>
          <p:spPr>
            <a:xfrm>
              <a:off x="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Drop-Seq </a:t>
              </a:r>
              <a:r>
                <a:rPr sz="2400"/>
                <a:t>(Makosko et al., 2015)</a:t>
              </a:r>
            </a:p>
          </p:txBody>
        </p:sp>
        <p:sp>
          <p:nvSpPr>
            <p:cNvPr id="2100" name="InDrop (Klein et al., 2015)"/>
            <p:cNvSpPr txBox="1"/>
            <p:nvPr/>
          </p:nvSpPr>
          <p:spPr>
            <a:xfrm>
              <a:off x="528320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InDrop </a:t>
              </a:r>
              <a:r>
                <a:rPr sz="2400"/>
                <a:t>(Klein et al., 2015)</a:t>
              </a:r>
            </a:p>
          </p:txBody>
        </p:sp>
      </p:grpSp>
      <p:grpSp>
        <p:nvGrpSpPr>
          <p:cNvPr id="2104" name="Group"/>
          <p:cNvGrpSpPr/>
          <p:nvPr/>
        </p:nvGrpSpPr>
        <p:grpSpPr>
          <a:xfrm>
            <a:off x="1098228" y="2967255"/>
            <a:ext cx="11925499" cy="1082041"/>
            <a:chOff x="0" y="0"/>
            <a:chExt cx="11925498" cy="1082040"/>
          </a:xfrm>
        </p:grpSpPr>
        <p:sp>
          <p:nvSpPr>
            <p:cNvPr id="2102" name="Scale up number of cells (capture cells inside nanoliter droplets) — key ingredients: cell barcodes and unique molecular identifiers (UMIs)"/>
            <p:cNvSpPr txBox="1"/>
            <p:nvPr/>
          </p:nvSpPr>
          <p:spPr>
            <a:xfrm>
              <a:off x="0" y="0"/>
              <a:ext cx="11925499" cy="1082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lnSpc>
                  <a:spcPct val="120000"/>
                </a:lnSpc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Scale up</a:t>
              </a:r>
              <a:r>
                <a:t> number of cells </a:t>
              </a:r>
              <a:r>
                <a:rPr sz="2000"/>
                <a:t>(capture cells inside nanoliter droplets)</a:t>
              </a:r>
              <a:br/>
              <a:r>
                <a:rPr sz="2800"/>
                <a:t>—</a:t>
              </a:r>
              <a:r>
                <a:rPr sz="2500"/>
                <a:t> key ingredients</a:t>
              </a:r>
              <a:r>
                <a:rPr sz="2100"/>
                <a:t>: </a:t>
              </a:r>
              <a:r>
                <a:rPr b="1" sz="2100"/>
                <a:t>cell barcodes </a:t>
              </a:r>
              <a:r>
                <a:rPr sz="2100"/>
                <a:t>and </a:t>
              </a:r>
              <a:r>
                <a:rPr b="1" sz="2100"/>
                <a:t>unique molecular identifiers (UMIs)</a:t>
              </a:r>
            </a:p>
          </p:txBody>
        </p:sp>
        <p:sp>
          <p:nvSpPr>
            <p:cNvPr id="2103" name="[Islam et al., 2012]"/>
            <p:cNvSpPr txBox="1"/>
            <p:nvPr/>
          </p:nvSpPr>
          <p:spPr>
            <a:xfrm>
              <a:off x="9566844" y="709394"/>
              <a:ext cx="1871887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14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[Islam et al., 2012]</a:t>
              </a:r>
            </a:p>
          </p:txBody>
        </p:sp>
      </p:grpSp>
      <p:grpSp>
        <p:nvGrpSpPr>
          <p:cNvPr id="2129" name="Group"/>
          <p:cNvGrpSpPr/>
          <p:nvPr/>
        </p:nvGrpSpPr>
        <p:grpSpPr>
          <a:xfrm>
            <a:off x="517144" y="4349551"/>
            <a:ext cx="12285629" cy="3559733"/>
            <a:chOff x="0" y="0"/>
            <a:chExt cx="12285628" cy="3559731"/>
          </a:xfrm>
        </p:grpSpPr>
        <p:pic>
          <p:nvPicPr>
            <p:cNvPr id="210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320737" y="771624"/>
              <a:ext cx="2833273" cy="2292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6" name="Rectangle"/>
            <p:cNvSpPr/>
            <p:nvPr/>
          </p:nvSpPr>
          <p:spPr>
            <a:xfrm>
              <a:off x="9425517" y="1025624"/>
              <a:ext cx="484040" cy="558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112" name="Group"/>
            <p:cNvGrpSpPr/>
            <p:nvPr/>
          </p:nvGrpSpPr>
          <p:grpSpPr>
            <a:xfrm>
              <a:off x="955927" y="0"/>
              <a:ext cx="8814059" cy="3375824"/>
              <a:chOff x="0" y="0"/>
              <a:chExt cx="8814057" cy="3375823"/>
            </a:xfrm>
          </p:grpSpPr>
          <p:pic>
            <p:nvPicPr>
              <p:cNvPr id="210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8567380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08" name="Rectangle"/>
              <p:cNvSpPr/>
              <p:nvPr/>
            </p:nvSpPr>
            <p:spPr>
              <a:xfrm>
                <a:off x="291046" y="30990"/>
                <a:ext cx="1549507" cy="16012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09" name="Rectangle"/>
              <p:cNvSpPr/>
              <p:nvPr/>
            </p:nvSpPr>
            <p:spPr>
              <a:xfrm>
                <a:off x="2555383" y="2928567"/>
                <a:ext cx="557581" cy="2413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10" name="Rectangle"/>
              <p:cNvSpPr/>
              <p:nvPr/>
            </p:nvSpPr>
            <p:spPr>
              <a:xfrm>
                <a:off x="6878506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11" name="Rectangle"/>
              <p:cNvSpPr/>
              <p:nvPr/>
            </p:nvSpPr>
            <p:spPr>
              <a:xfrm>
                <a:off x="7622269" y="898713"/>
                <a:ext cx="1191789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2113" name="cell"/>
            <p:cNvSpPr txBox="1"/>
            <p:nvPr/>
          </p:nvSpPr>
          <p:spPr>
            <a:xfrm>
              <a:off x="7681112" y="766619"/>
              <a:ext cx="621488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/>
              </a:lvl1pPr>
            </a:lstStyle>
            <a:p>
              <a:pPr/>
              <a:r>
                <a:t>cell</a:t>
              </a:r>
            </a:p>
          </p:txBody>
        </p:sp>
        <p:sp>
          <p:nvSpPr>
            <p:cNvPr id="2114" name="cells"/>
            <p:cNvSpPr txBox="1"/>
            <p:nvPr/>
          </p:nvSpPr>
          <p:spPr>
            <a:xfrm>
              <a:off x="2709773" y="253872"/>
              <a:ext cx="78516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/>
              </a:lvl1pPr>
            </a:lstStyle>
            <a:p>
              <a:pPr/>
              <a:r>
                <a:t>cells</a:t>
              </a:r>
            </a:p>
          </p:txBody>
        </p:sp>
        <p:sp>
          <p:nvSpPr>
            <p:cNvPr id="2115" name="barcoded…"/>
            <p:cNvSpPr txBox="1"/>
            <p:nvPr/>
          </p:nvSpPr>
          <p:spPr>
            <a:xfrm>
              <a:off x="-1" y="1466722"/>
              <a:ext cx="1581913" cy="82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barcoded</a:t>
              </a:r>
            </a:p>
            <a:p>
              <a:pPr/>
              <a:r>
                <a:t>beads</a:t>
              </a:r>
            </a:p>
          </p:txBody>
        </p:sp>
        <p:sp>
          <p:nvSpPr>
            <p:cNvPr id="2116" name="cells"/>
            <p:cNvSpPr txBox="1"/>
            <p:nvPr/>
          </p:nvSpPr>
          <p:spPr>
            <a:xfrm>
              <a:off x="2735173" y="3098672"/>
              <a:ext cx="78516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cells</a:t>
              </a:r>
            </a:p>
          </p:txBody>
        </p:sp>
        <p:sp>
          <p:nvSpPr>
            <p:cNvPr id="2117" name="Line"/>
            <p:cNvSpPr/>
            <p:nvPr/>
          </p:nvSpPr>
          <p:spPr>
            <a:xfrm>
              <a:off x="2825101" y="3168848"/>
              <a:ext cx="62148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8" name="Oil"/>
            <p:cNvSpPr txBox="1"/>
            <p:nvPr/>
          </p:nvSpPr>
          <p:spPr>
            <a:xfrm>
              <a:off x="4079900" y="3098672"/>
              <a:ext cx="50871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Oil</a:t>
              </a:r>
            </a:p>
          </p:txBody>
        </p:sp>
        <p:sp>
          <p:nvSpPr>
            <p:cNvPr id="2119" name="Oil"/>
            <p:cNvSpPr txBox="1"/>
            <p:nvPr/>
          </p:nvSpPr>
          <p:spPr>
            <a:xfrm>
              <a:off x="4079900" y="253872"/>
              <a:ext cx="50871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Oil</a:t>
              </a:r>
            </a:p>
          </p:txBody>
        </p:sp>
        <p:sp>
          <p:nvSpPr>
            <p:cNvPr id="2120" name="Line"/>
            <p:cNvSpPr/>
            <p:nvPr/>
          </p:nvSpPr>
          <p:spPr>
            <a:xfrm flipV="1">
              <a:off x="4620412" y="2385745"/>
              <a:ext cx="1" cy="7069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1" name="Line"/>
            <p:cNvSpPr/>
            <p:nvPr/>
          </p:nvSpPr>
          <p:spPr>
            <a:xfrm>
              <a:off x="4620412" y="694497"/>
              <a:ext cx="1" cy="7069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2" name="Line"/>
            <p:cNvSpPr/>
            <p:nvPr/>
          </p:nvSpPr>
          <p:spPr>
            <a:xfrm>
              <a:off x="1737512" y="1594048"/>
              <a:ext cx="65469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3" name="Line"/>
            <p:cNvSpPr/>
            <p:nvPr/>
          </p:nvSpPr>
          <p:spPr>
            <a:xfrm>
              <a:off x="1737512" y="2229048"/>
              <a:ext cx="65469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4" name="Rectangle"/>
            <p:cNvSpPr/>
            <p:nvPr/>
          </p:nvSpPr>
          <p:spPr>
            <a:xfrm>
              <a:off x="9744456" y="965200"/>
              <a:ext cx="2016523" cy="3011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5" name="Rounded Rectangle"/>
            <p:cNvSpPr/>
            <p:nvPr/>
          </p:nvSpPr>
          <p:spPr>
            <a:xfrm>
              <a:off x="9477756" y="1146472"/>
              <a:ext cx="2807873" cy="2030806"/>
            </a:xfrm>
            <a:prstGeom prst="roundRect">
              <a:avLst>
                <a:gd name="adj" fmla="val 16745"/>
              </a:avLst>
            </a:prstGeom>
            <a:noFill/>
            <a:ln w="254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6" name="Line"/>
            <p:cNvSpPr/>
            <p:nvPr/>
          </p:nvSpPr>
          <p:spPr>
            <a:xfrm>
              <a:off x="8959201" y="1136848"/>
              <a:ext cx="136533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7" name="Line"/>
            <p:cNvSpPr/>
            <p:nvPr/>
          </p:nvSpPr>
          <p:spPr>
            <a:xfrm>
              <a:off x="5144750" y="1594048"/>
              <a:ext cx="84726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28" name="droplets"/>
            <p:cNvSpPr txBox="1"/>
            <p:nvPr/>
          </p:nvSpPr>
          <p:spPr>
            <a:xfrm>
              <a:off x="5117401" y="1275852"/>
              <a:ext cx="81216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droplets</a:t>
              </a:r>
            </a:p>
          </p:txBody>
        </p:sp>
      </p:grpSp>
      <p:sp>
        <p:nvSpPr>
          <p:cNvPr id="2130" name="Rectangle"/>
          <p:cNvSpPr/>
          <p:nvPr/>
        </p:nvSpPr>
        <p:spPr>
          <a:xfrm>
            <a:off x="6969267" y="4692451"/>
            <a:ext cx="5882780" cy="3823892"/>
          </a:xfrm>
          <a:prstGeom prst="rect">
            <a:avLst/>
          </a:prstGeom>
          <a:gradFill>
            <a:gsLst>
              <a:gs pos="0">
                <a:srgbClr val="FFFFFF">
                  <a:alpha val="26779"/>
                </a:srgbClr>
              </a:gs>
              <a:gs pos="17338">
                <a:srgbClr val="FFFFFF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131" name="dropseq.gif" descr="dropseq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7595" y="5929184"/>
            <a:ext cx="2567855" cy="641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3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35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grpSp>
        <p:nvGrpSpPr>
          <p:cNvPr id="2138" name="Group"/>
          <p:cNvGrpSpPr/>
          <p:nvPr/>
        </p:nvGrpSpPr>
        <p:grpSpPr>
          <a:xfrm>
            <a:off x="522405" y="2314475"/>
            <a:ext cx="16472546" cy="558801"/>
            <a:chOff x="0" y="0"/>
            <a:chExt cx="16472544" cy="558800"/>
          </a:xfrm>
        </p:grpSpPr>
        <p:sp>
          <p:nvSpPr>
            <p:cNvPr id="2136" name="Drop-Seq (Makosko et al., 2015)"/>
            <p:cNvSpPr txBox="1"/>
            <p:nvPr/>
          </p:nvSpPr>
          <p:spPr>
            <a:xfrm>
              <a:off x="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Drop-Seq </a:t>
              </a:r>
              <a:r>
                <a:rPr sz="2400"/>
                <a:t>(Makosko et al., 2015)</a:t>
              </a:r>
            </a:p>
          </p:txBody>
        </p:sp>
        <p:sp>
          <p:nvSpPr>
            <p:cNvPr id="2137" name="InDrop (Klein et al., 2015)"/>
            <p:cNvSpPr txBox="1"/>
            <p:nvPr/>
          </p:nvSpPr>
          <p:spPr>
            <a:xfrm>
              <a:off x="528320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InDrop </a:t>
              </a:r>
              <a:r>
                <a:rPr sz="2400"/>
                <a:t>(Klein et al., 2015)</a:t>
              </a:r>
            </a:p>
          </p:txBody>
        </p:sp>
      </p:grpSp>
      <p:grpSp>
        <p:nvGrpSpPr>
          <p:cNvPr id="2141" name="Group"/>
          <p:cNvGrpSpPr/>
          <p:nvPr/>
        </p:nvGrpSpPr>
        <p:grpSpPr>
          <a:xfrm>
            <a:off x="1098228" y="2967255"/>
            <a:ext cx="11925499" cy="1082041"/>
            <a:chOff x="0" y="0"/>
            <a:chExt cx="11925498" cy="1082040"/>
          </a:xfrm>
        </p:grpSpPr>
        <p:sp>
          <p:nvSpPr>
            <p:cNvPr id="2139" name="Scale up number of cells (capture cells inside nanoliter droplets) — key ingredients: cell barcodes and unique molecular identifiers (UMIs)"/>
            <p:cNvSpPr txBox="1"/>
            <p:nvPr/>
          </p:nvSpPr>
          <p:spPr>
            <a:xfrm>
              <a:off x="0" y="0"/>
              <a:ext cx="11925499" cy="1082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lnSpc>
                  <a:spcPct val="120000"/>
                </a:lnSpc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Scale up</a:t>
              </a:r>
              <a:r>
                <a:t> number of cells </a:t>
              </a:r>
              <a:r>
                <a:rPr sz="2000"/>
                <a:t>(capture cells inside nanoliter droplets)</a:t>
              </a:r>
              <a:br/>
              <a:r>
                <a:rPr sz="2800"/>
                <a:t>—</a:t>
              </a:r>
              <a:r>
                <a:rPr sz="2500"/>
                <a:t> key ingredients</a:t>
              </a:r>
              <a:r>
                <a:rPr sz="2100"/>
                <a:t>: </a:t>
              </a:r>
              <a:r>
                <a:rPr b="1" sz="2100"/>
                <a:t>cell barcodes </a:t>
              </a:r>
              <a:r>
                <a:rPr sz="2100"/>
                <a:t>and </a:t>
              </a:r>
              <a:r>
                <a:rPr b="1" sz="2100"/>
                <a:t>unique molecular identifiers (UMIs)</a:t>
              </a:r>
            </a:p>
          </p:txBody>
        </p:sp>
        <p:sp>
          <p:nvSpPr>
            <p:cNvPr id="2140" name="[Islam et al., 2012]"/>
            <p:cNvSpPr txBox="1"/>
            <p:nvPr/>
          </p:nvSpPr>
          <p:spPr>
            <a:xfrm>
              <a:off x="9566844" y="709394"/>
              <a:ext cx="1871887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14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[Islam et al., 2012]</a:t>
              </a:r>
            </a:p>
          </p:txBody>
        </p:sp>
      </p:grpSp>
      <p:grpSp>
        <p:nvGrpSpPr>
          <p:cNvPr id="2168" name="Group"/>
          <p:cNvGrpSpPr/>
          <p:nvPr/>
        </p:nvGrpSpPr>
        <p:grpSpPr>
          <a:xfrm>
            <a:off x="517143" y="4349551"/>
            <a:ext cx="12285630" cy="3559733"/>
            <a:chOff x="0" y="0"/>
            <a:chExt cx="12285628" cy="3559731"/>
          </a:xfrm>
        </p:grpSpPr>
        <p:grpSp>
          <p:nvGrpSpPr>
            <p:cNvPr id="2166" name="Group"/>
            <p:cNvGrpSpPr/>
            <p:nvPr/>
          </p:nvGrpSpPr>
          <p:grpSpPr>
            <a:xfrm>
              <a:off x="0" y="0"/>
              <a:ext cx="12285629" cy="3559732"/>
              <a:chOff x="0" y="0"/>
              <a:chExt cx="12285628" cy="3559731"/>
            </a:xfrm>
          </p:grpSpPr>
          <p:pic>
            <p:nvPicPr>
              <p:cNvPr id="214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320737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43" name="Rectangle"/>
              <p:cNvSpPr/>
              <p:nvPr/>
            </p:nvSpPr>
            <p:spPr>
              <a:xfrm>
                <a:off x="9425517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149" name="Group"/>
              <p:cNvGrpSpPr/>
              <p:nvPr/>
            </p:nvGrpSpPr>
            <p:grpSpPr>
              <a:xfrm>
                <a:off x="955927" y="0"/>
                <a:ext cx="8814059" cy="3375824"/>
                <a:chOff x="0" y="0"/>
                <a:chExt cx="8814057" cy="3375823"/>
              </a:xfrm>
            </p:grpSpPr>
            <p:pic>
              <p:nvPicPr>
                <p:cNvPr id="2144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8567380" cy="337582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45" name="Rectangle"/>
                <p:cNvSpPr/>
                <p:nvPr/>
              </p:nvSpPr>
              <p:spPr>
                <a:xfrm>
                  <a:off x="291046" y="30990"/>
                  <a:ext cx="1549507" cy="160125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146" name="Rectangle"/>
                <p:cNvSpPr/>
                <p:nvPr/>
              </p:nvSpPr>
              <p:spPr>
                <a:xfrm>
                  <a:off x="2555383" y="2928567"/>
                  <a:ext cx="557581" cy="241358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147" name="Rectangle"/>
                <p:cNvSpPr/>
                <p:nvPr/>
              </p:nvSpPr>
              <p:spPr>
                <a:xfrm>
                  <a:off x="6878506" y="898713"/>
                  <a:ext cx="557581" cy="24135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148" name="Rectangle"/>
                <p:cNvSpPr/>
                <p:nvPr/>
              </p:nvSpPr>
              <p:spPr>
                <a:xfrm>
                  <a:off x="7622269" y="898713"/>
                  <a:ext cx="1191789" cy="241359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sp>
            <p:nvSpPr>
              <p:cNvPr id="2150" name="cell"/>
              <p:cNvSpPr txBox="1"/>
              <p:nvPr/>
            </p:nvSpPr>
            <p:spPr>
              <a:xfrm>
                <a:off x="7681112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151" name="cells"/>
              <p:cNvSpPr txBox="1"/>
              <p:nvPr/>
            </p:nvSpPr>
            <p:spPr>
              <a:xfrm>
                <a:off x="2709773" y="253872"/>
                <a:ext cx="785166" cy="46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cells</a:t>
                </a:r>
              </a:p>
            </p:txBody>
          </p:sp>
          <p:sp>
            <p:nvSpPr>
              <p:cNvPr id="2152" name="barcoded…"/>
              <p:cNvSpPr txBox="1"/>
              <p:nvPr/>
            </p:nvSpPr>
            <p:spPr>
              <a:xfrm>
                <a:off x="-1" y="1466722"/>
                <a:ext cx="1581913" cy="8293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barcoded</a:t>
                </a:r>
              </a:p>
              <a:p>
                <a:pPr/>
                <a:r>
                  <a:t>beads</a:t>
                </a:r>
              </a:p>
            </p:txBody>
          </p:sp>
          <p:sp>
            <p:nvSpPr>
              <p:cNvPr id="2153" name="cells"/>
              <p:cNvSpPr txBox="1"/>
              <p:nvPr/>
            </p:nvSpPr>
            <p:spPr>
              <a:xfrm>
                <a:off x="2735173" y="3098672"/>
                <a:ext cx="785166" cy="46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cells</a:t>
                </a:r>
              </a:p>
            </p:txBody>
          </p:sp>
          <p:sp>
            <p:nvSpPr>
              <p:cNvPr id="2154" name="Line"/>
              <p:cNvSpPr/>
              <p:nvPr/>
            </p:nvSpPr>
            <p:spPr>
              <a:xfrm>
                <a:off x="2825101" y="3168848"/>
                <a:ext cx="62148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55" name="Oil"/>
              <p:cNvSpPr txBox="1"/>
              <p:nvPr/>
            </p:nvSpPr>
            <p:spPr>
              <a:xfrm>
                <a:off x="4079900" y="3098672"/>
                <a:ext cx="508712" cy="46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Oil</a:t>
                </a:r>
              </a:p>
            </p:txBody>
          </p:sp>
          <p:sp>
            <p:nvSpPr>
              <p:cNvPr id="2156" name="Oil"/>
              <p:cNvSpPr txBox="1"/>
              <p:nvPr/>
            </p:nvSpPr>
            <p:spPr>
              <a:xfrm>
                <a:off x="4079900" y="253872"/>
                <a:ext cx="508712" cy="46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Oil</a:t>
                </a:r>
              </a:p>
            </p:txBody>
          </p:sp>
          <p:sp>
            <p:nvSpPr>
              <p:cNvPr id="2157" name="Line"/>
              <p:cNvSpPr/>
              <p:nvPr/>
            </p:nvSpPr>
            <p:spPr>
              <a:xfrm flipV="1">
                <a:off x="4620412" y="2385745"/>
                <a:ext cx="1" cy="70690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58" name="Line"/>
              <p:cNvSpPr/>
              <p:nvPr/>
            </p:nvSpPr>
            <p:spPr>
              <a:xfrm>
                <a:off x="4620412" y="694497"/>
                <a:ext cx="1" cy="70690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59" name="Line"/>
              <p:cNvSpPr/>
              <p:nvPr/>
            </p:nvSpPr>
            <p:spPr>
              <a:xfrm>
                <a:off x="1737512" y="1594048"/>
                <a:ext cx="65469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60" name="Line"/>
              <p:cNvSpPr/>
              <p:nvPr/>
            </p:nvSpPr>
            <p:spPr>
              <a:xfrm>
                <a:off x="1737512" y="2229048"/>
                <a:ext cx="65469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61" name="Rectangle"/>
              <p:cNvSpPr/>
              <p:nvPr/>
            </p:nvSpPr>
            <p:spPr>
              <a:xfrm>
                <a:off x="9744456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62" name="Rounded Rectangle"/>
              <p:cNvSpPr/>
              <p:nvPr/>
            </p:nvSpPr>
            <p:spPr>
              <a:xfrm>
                <a:off x="9477756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63" name="Line"/>
              <p:cNvSpPr/>
              <p:nvPr/>
            </p:nvSpPr>
            <p:spPr>
              <a:xfrm>
                <a:off x="8959201" y="1136848"/>
                <a:ext cx="136533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64" name="Line"/>
              <p:cNvSpPr/>
              <p:nvPr/>
            </p:nvSpPr>
            <p:spPr>
              <a:xfrm>
                <a:off x="5144750" y="1594048"/>
                <a:ext cx="84726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65" name="droplets"/>
              <p:cNvSpPr txBox="1"/>
              <p:nvPr/>
            </p:nvSpPr>
            <p:spPr>
              <a:xfrm>
                <a:off x="5117401" y="1275852"/>
                <a:ext cx="812166" cy="3123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400"/>
                </a:lvl1pPr>
              </a:lstStyle>
              <a:p>
                <a:pPr/>
                <a:r>
                  <a:t>droplets</a:t>
                </a:r>
              </a:p>
            </p:txBody>
          </p:sp>
        </p:grpSp>
        <p:sp>
          <p:nvSpPr>
            <p:cNvPr id="2167" name="barcoded bead"/>
            <p:cNvSpPr txBox="1"/>
            <p:nvPr/>
          </p:nvSpPr>
          <p:spPr>
            <a:xfrm>
              <a:off x="8901938" y="800099"/>
              <a:ext cx="1574293" cy="3370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600"/>
              </a:lvl1pPr>
            </a:lstStyle>
            <a:p>
              <a:pPr/>
              <a:r>
                <a:t>barcoded bead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7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172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grpSp>
        <p:nvGrpSpPr>
          <p:cNvPr id="2175" name="Group"/>
          <p:cNvGrpSpPr/>
          <p:nvPr/>
        </p:nvGrpSpPr>
        <p:grpSpPr>
          <a:xfrm>
            <a:off x="522405" y="2314475"/>
            <a:ext cx="16472546" cy="558801"/>
            <a:chOff x="0" y="0"/>
            <a:chExt cx="16472544" cy="558800"/>
          </a:xfrm>
        </p:grpSpPr>
        <p:sp>
          <p:nvSpPr>
            <p:cNvPr id="2173" name="Drop-Seq (Makosko et al., 2015)"/>
            <p:cNvSpPr txBox="1"/>
            <p:nvPr/>
          </p:nvSpPr>
          <p:spPr>
            <a:xfrm>
              <a:off x="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Drop-Seq </a:t>
              </a:r>
              <a:r>
                <a:rPr sz="2400"/>
                <a:t>(Makosko et al., 2015)</a:t>
              </a:r>
            </a:p>
          </p:txBody>
        </p:sp>
        <p:sp>
          <p:nvSpPr>
            <p:cNvPr id="2174" name="InDrop (Klein et al., 2015)"/>
            <p:cNvSpPr txBox="1"/>
            <p:nvPr/>
          </p:nvSpPr>
          <p:spPr>
            <a:xfrm>
              <a:off x="5283200" y="-1"/>
              <a:ext cx="1118934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buSzPct val="150000"/>
                <a:buChar char="•"/>
                <a:defRPr b="0" sz="3000">
                  <a:solidFill>
                    <a:srgbClr val="92929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InDrop </a:t>
              </a:r>
              <a:r>
                <a:rPr sz="2400"/>
                <a:t>(Klein et al., 2015)</a:t>
              </a:r>
            </a:p>
          </p:txBody>
        </p:sp>
      </p:grpSp>
      <p:grpSp>
        <p:nvGrpSpPr>
          <p:cNvPr id="2178" name="Group"/>
          <p:cNvGrpSpPr/>
          <p:nvPr/>
        </p:nvGrpSpPr>
        <p:grpSpPr>
          <a:xfrm>
            <a:off x="1098228" y="2967255"/>
            <a:ext cx="11925499" cy="1082041"/>
            <a:chOff x="0" y="0"/>
            <a:chExt cx="11925498" cy="1082040"/>
          </a:xfrm>
        </p:grpSpPr>
        <p:sp>
          <p:nvSpPr>
            <p:cNvPr id="2176" name="Scale up number of cells (capture cells inside nanoliter droplets) — key ingredients: cell barcodes and unique molecular identifiers (UMIs)"/>
            <p:cNvSpPr txBox="1"/>
            <p:nvPr/>
          </p:nvSpPr>
          <p:spPr>
            <a:xfrm>
              <a:off x="0" y="0"/>
              <a:ext cx="11925499" cy="1082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304800" indent="-304800" algn="l">
                <a:lnSpc>
                  <a:spcPct val="120000"/>
                </a:lnSpc>
                <a:buSzPct val="150000"/>
                <a:buChar char="•"/>
                <a:defRPr b="0" sz="30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</a:rPr>
                <a:t>Scale up</a:t>
              </a:r>
              <a:r>
                <a:t> number of cells </a:t>
              </a:r>
              <a:r>
                <a:rPr sz="2000"/>
                <a:t>(capture cells inside nanoliter droplets)</a:t>
              </a:r>
              <a:br/>
              <a:r>
                <a:rPr sz="2800"/>
                <a:t>—</a:t>
              </a:r>
              <a:r>
                <a:rPr sz="2500"/>
                <a:t> key ingredients</a:t>
              </a:r>
              <a:r>
                <a:rPr sz="2100"/>
                <a:t>: </a:t>
              </a:r>
              <a:r>
                <a:rPr b="1" sz="2100"/>
                <a:t>cell barcodes </a:t>
              </a:r>
              <a:r>
                <a:rPr sz="2100"/>
                <a:t>and </a:t>
              </a:r>
              <a:r>
                <a:rPr b="1" sz="2100"/>
                <a:t>unique molecular identifiers (UMIs)</a:t>
              </a:r>
            </a:p>
          </p:txBody>
        </p:sp>
        <p:sp>
          <p:nvSpPr>
            <p:cNvPr id="2177" name="[Islam et al., 2012]"/>
            <p:cNvSpPr txBox="1"/>
            <p:nvPr/>
          </p:nvSpPr>
          <p:spPr>
            <a:xfrm>
              <a:off x="9566844" y="709394"/>
              <a:ext cx="1871887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0" sz="1400">
                  <a:solidFill>
                    <a:srgbClr val="001E57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[Islam et al., 2012]</a:t>
              </a:r>
            </a:p>
          </p:txBody>
        </p:sp>
      </p:grpSp>
      <p:grpSp>
        <p:nvGrpSpPr>
          <p:cNvPr id="2203" name="Group"/>
          <p:cNvGrpSpPr/>
          <p:nvPr/>
        </p:nvGrpSpPr>
        <p:grpSpPr>
          <a:xfrm>
            <a:off x="517144" y="4349551"/>
            <a:ext cx="12285629" cy="3559733"/>
            <a:chOff x="0" y="0"/>
            <a:chExt cx="12285628" cy="3559731"/>
          </a:xfrm>
        </p:grpSpPr>
        <p:pic>
          <p:nvPicPr>
            <p:cNvPr id="217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320737" y="771624"/>
              <a:ext cx="2833273" cy="22924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0" name="Rectangle"/>
            <p:cNvSpPr/>
            <p:nvPr/>
          </p:nvSpPr>
          <p:spPr>
            <a:xfrm>
              <a:off x="9425517" y="1025624"/>
              <a:ext cx="484040" cy="5588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186" name="Group"/>
            <p:cNvGrpSpPr/>
            <p:nvPr/>
          </p:nvGrpSpPr>
          <p:grpSpPr>
            <a:xfrm>
              <a:off x="955927" y="0"/>
              <a:ext cx="8814059" cy="3375824"/>
              <a:chOff x="0" y="0"/>
              <a:chExt cx="8814057" cy="3375823"/>
            </a:xfrm>
          </p:grpSpPr>
          <p:pic>
            <p:nvPicPr>
              <p:cNvPr id="218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8567380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82" name="Rectangle"/>
              <p:cNvSpPr/>
              <p:nvPr/>
            </p:nvSpPr>
            <p:spPr>
              <a:xfrm>
                <a:off x="291046" y="30990"/>
                <a:ext cx="1549507" cy="16012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83" name="Rectangle"/>
              <p:cNvSpPr/>
              <p:nvPr/>
            </p:nvSpPr>
            <p:spPr>
              <a:xfrm>
                <a:off x="2555383" y="2928567"/>
                <a:ext cx="557581" cy="2413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84" name="Rectangle"/>
              <p:cNvSpPr/>
              <p:nvPr/>
            </p:nvSpPr>
            <p:spPr>
              <a:xfrm>
                <a:off x="6878506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85" name="Rectangle"/>
              <p:cNvSpPr/>
              <p:nvPr/>
            </p:nvSpPr>
            <p:spPr>
              <a:xfrm>
                <a:off x="7622269" y="898713"/>
                <a:ext cx="1191789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2187" name="cell"/>
            <p:cNvSpPr txBox="1"/>
            <p:nvPr/>
          </p:nvSpPr>
          <p:spPr>
            <a:xfrm>
              <a:off x="7681112" y="766619"/>
              <a:ext cx="621488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/>
              </a:lvl1pPr>
            </a:lstStyle>
            <a:p>
              <a:pPr/>
              <a:r>
                <a:t>cell</a:t>
              </a:r>
            </a:p>
          </p:txBody>
        </p:sp>
        <p:sp>
          <p:nvSpPr>
            <p:cNvPr id="2188" name="cells"/>
            <p:cNvSpPr txBox="1"/>
            <p:nvPr/>
          </p:nvSpPr>
          <p:spPr>
            <a:xfrm>
              <a:off x="2709773" y="253872"/>
              <a:ext cx="78516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/>
              </a:lvl1pPr>
            </a:lstStyle>
            <a:p>
              <a:pPr/>
              <a:r>
                <a:t>cells</a:t>
              </a:r>
            </a:p>
          </p:txBody>
        </p:sp>
        <p:sp>
          <p:nvSpPr>
            <p:cNvPr id="2189" name="barcoded…"/>
            <p:cNvSpPr txBox="1"/>
            <p:nvPr/>
          </p:nvSpPr>
          <p:spPr>
            <a:xfrm>
              <a:off x="-1" y="1466722"/>
              <a:ext cx="1581913" cy="82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barcoded</a:t>
              </a:r>
            </a:p>
            <a:p>
              <a:pPr/>
              <a:r>
                <a:t>beads</a:t>
              </a:r>
            </a:p>
          </p:txBody>
        </p:sp>
        <p:sp>
          <p:nvSpPr>
            <p:cNvPr id="2190" name="cells"/>
            <p:cNvSpPr txBox="1"/>
            <p:nvPr/>
          </p:nvSpPr>
          <p:spPr>
            <a:xfrm>
              <a:off x="2735173" y="3098672"/>
              <a:ext cx="785166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cells</a:t>
              </a:r>
            </a:p>
          </p:txBody>
        </p:sp>
        <p:sp>
          <p:nvSpPr>
            <p:cNvPr id="2191" name="Line"/>
            <p:cNvSpPr/>
            <p:nvPr/>
          </p:nvSpPr>
          <p:spPr>
            <a:xfrm>
              <a:off x="2825101" y="3168848"/>
              <a:ext cx="62148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2" name="Oil"/>
            <p:cNvSpPr txBox="1"/>
            <p:nvPr/>
          </p:nvSpPr>
          <p:spPr>
            <a:xfrm>
              <a:off x="4079900" y="3098672"/>
              <a:ext cx="50871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Oil</a:t>
              </a:r>
            </a:p>
          </p:txBody>
        </p:sp>
        <p:sp>
          <p:nvSpPr>
            <p:cNvPr id="2193" name="Oil"/>
            <p:cNvSpPr txBox="1"/>
            <p:nvPr/>
          </p:nvSpPr>
          <p:spPr>
            <a:xfrm>
              <a:off x="4079900" y="253872"/>
              <a:ext cx="508712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Oil</a:t>
              </a:r>
            </a:p>
          </p:txBody>
        </p:sp>
        <p:sp>
          <p:nvSpPr>
            <p:cNvPr id="2194" name="Line"/>
            <p:cNvSpPr/>
            <p:nvPr/>
          </p:nvSpPr>
          <p:spPr>
            <a:xfrm flipV="1">
              <a:off x="4620412" y="2385745"/>
              <a:ext cx="1" cy="70690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5" name="Line"/>
            <p:cNvSpPr/>
            <p:nvPr/>
          </p:nvSpPr>
          <p:spPr>
            <a:xfrm>
              <a:off x="4620412" y="694497"/>
              <a:ext cx="1" cy="7069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6" name="Line"/>
            <p:cNvSpPr/>
            <p:nvPr/>
          </p:nvSpPr>
          <p:spPr>
            <a:xfrm>
              <a:off x="1737512" y="1594048"/>
              <a:ext cx="65469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7" name="Line"/>
            <p:cNvSpPr/>
            <p:nvPr/>
          </p:nvSpPr>
          <p:spPr>
            <a:xfrm>
              <a:off x="1737512" y="2229048"/>
              <a:ext cx="65469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8" name="Rectangle"/>
            <p:cNvSpPr/>
            <p:nvPr/>
          </p:nvSpPr>
          <p:spPr>
            <a:xfrm>
              <a:off x="9744456" y="965200"/>
              <a:ext cx="2016523" cy="3011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9" name="Rounded Rectangle"/>
            <p:cNvSpPr/>
            <p:nvPr/>
          </p:nvSpPr>
          <p:spPr>
            <a:xfrm>
              <a:off x="9477756" y="1146472"/>
              <a:ext cx="2807873" cy="2030806"/>
            </a:xfrm>
            <a:prstGeom prst="roundRect">
              <a:avLst>
                <a:gd name="adj" fmla="val 16745"/>
              </a:avLst>
            </a:prstGeom>
            <a:noFill/>
            <a:ln w="254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0" name="Line"/>
            <p:cNvSpPr/>
            <p:nvPr/>
          </p:nvSpPr>
          <p:spPr>
            <a:xfrm>
              <a:off x="8959201" y="1136848"/>
              <a:ext cx="136533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1" name="Line"/>
            <p:cNvSpPr/>
            <p:nvPr/>
          </p:nvSpPr>
          <p:spPr>
            <a:xfrm>
              <a:off x="5144750" y="1594048"/>
              <a:ext cx="84726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2" name="droplets"/>
            <p:cNvSpPr txBox="1"/>
            <p:nvPr/>
          </p:nvSpPr>
          <p:spPr>
            <a:xfrm>
              <a:off x="5117401" y="1275852"/>
              <a:ext cx="812166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droplets</a:t>
              </a:r>
            </a:p>
          </p:txBody>
        </p:sp>
      </p:grpSp>
      <p:pic>
        <p:nvPicPr>
          <p:cNvPr id="2204" name="dropseq.gif" descr="dropseq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7595" y="5929184"/>
            <a:ext cx="2567855" cy="641965"/>
          </a:xfrm>
          <a:prstGeom prst="rect">
            <a:avLst/>
          </a:prstGeom>
          <a:ln w="12700">
            <a:miter lim="400000"/>
          </a:ln>
        </p:spPr>
      </p:pic>
      <p:sp>
        <p:nvSpPr>
          <p:cNvPr id="2205" name="barcoded bead"/>
          <p:cNvSpPr txBox="1"/>
          <p:nvPr/>
        </p:nvSpPr>
        <p:spPr>
          <a:xfrm>
            <a:off x="9419082" y="5149651"/>
            <a:ext cx="1574293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barcoded bead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08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09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pic>
        <p:nvPicPr>
          <p:cNvPr id="2210" name="dropseq.mp4" descr="dropseq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6399" y="2225086"/>
            <a:ext cx="12192002" cy="6904614"/>
          </a:xfrm>
          <a:prstGeom prst="rect">
            <a:avLst/>
          </a:prstGeom>
          <a:ln w="12700">
            <a:miter lim="400000"/>
          </a:ln>
        </p:spPr>
      </p:pic>
      <p:sp>
        <p:nvSpPr>
          <p:cNvPr id="2211" name="Line"/>
          <p:cNvSpPr/>
          <p:nvPr/>
        </p:nvSpPr>
        <p:spPr>
          <a:xfrm>
            <a:off x="3367735" y="5254688"/>
            <a:ext cx="7851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2" name="Line"/>
          <p:cNvSpPr/>
          <p:nvPr/>
        </p:nvSpPr>
        <p:spPr>
          <a:xfrm flipV="1">
            <a:off x="4383735" y="7084304"/>
            <a:ext cx="1" cy="1020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3" name="barcodes"/>
          <p:cNvSpPr txBox="1"/>
          <p:nvPr/>
        </p:nvSpPr>
        <p:spPr>
          <a:xfrm>
            <a:off x="3646423" y="8037170"/>
            <a:ext cx="147462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barcodes</a:t>
            </a:r>
          </a:p>
        </p:txBody>
      </p:sp>
      <p:sp>
        <p:nvSpPr>
          <p:cNvPr id="2214" name="Oil"/>
          <p:cNvSpPr txBox="1"/>
          <p:nvPr/>
        </p:nvSpPr>
        <p:spPr>
          <a:xfrm>
            <a:off x="3240379" y="4854589"/>
            <a:ext cx="50871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Oil</a:t>
            </a:r>
          </a:p>
        </p:txBody>
      </p:sp>
      <p:sp>
        <p:nvSpPr>
          <p:cNvPr id="2215" name="Line"/>
          <p:cNvSpPr/>
          <p:nvPr/>
        </p:nvSpPr>
        <p:spPr>
          <a:xfrm flipH="1">
            <a:off x="4617973" y="5258434"/>
            <a:ext cx="78516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6" name="Line"/>
          <p:cNvSpPr/>
          <p:nvPr/>
        </p:nvSpPr>
        <p:spPr>
          <a:xfrm flipH="1">
            <a:off x="5113273" y="5677392"/>
            <a:ext cx="3936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7" name="Cells"/>
          <p:cNvSpPr txBox="1"/>
          <p:nvPr/>
        </p:nvSpPr>
        <p:spPr>
          <a:xfrm>
            <a:off x="5462067" y="5446863"/>
            <a:ext cx="83606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Cells</a:t>
            </a:r>
          </a:p>
        </p:txBody>
      </p:sp>
      <p:sp>
        <p:nvSpPr>
          <p:cNvPr id="2218" name="Line"/>
          <p:cNvSpPr/>
          <p:nvPr/>
        </p:nvSpPr>
        <p:spPr>
          <a:xfrm>
            <a:off x="3297889" y="5668750"/>
            <a:ext cx="3936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9" name="Oil"/>
          <p:cNvSpPr txBox="1"/>
          <p:nvPr/>
        </p:nvSpPr>
        <p:spPr>
          <a:xfrm>
            <a:off x="5055763" y="4854589"/>
            <a:ext cx="50871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Oil</a:t>
            </a:r>
          </a:p>
        </p:txBody>
      </p:sp>
      <p:sp>
        <p:nvSpPr>
          <p:cNvPr id="2220" name="Cells"/>
          <p:cNvSpPr txBox="1"/>
          <p:nvPr/>
        </p:nvSpPr>
        <p:spPr>
          <a:xfrm>
            <a:off x="2502967" y="5438220"/>
            <a:ext cx="83606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Cells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23255" fill="hold"/>
                                        <p:tgtEl>
                                          <p:spTgt spid="2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10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2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24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grpSp>
        <p:nvGrpSpPr>
          <p:cNvPr id="2241" name="Group"/>
          <p:cNvGrpSpPr/>
          <p:nvPr/>
        </p:nvGrpSpPr>
        <p:grpSpPr>
          <a:xfrm>
            <a:off x="2759630" y="1562226"/>
            <a:ext cx="9263540" cy="3889933"/>
            <a:chOff x="0" y="0"/>
            <a:chExt cx="9263538" cy="3889931"/>
          </a:xfrm>
        </p:grpSpPr>
        <p:grpSp>
          <p:nvGrpSpPr>
            <p:cNvPr id="2235" name="Group"/>
            <p:cNvGrpSpPr/>
            <p:nvPr/>
          </p:nvGrpSpPr>
          <p:grpSpPr>
            <a:xfrm>
              <a:off x="293699" y="0"/>
              <a:ext cx="4604516" cy="3375824"/>
              <a:chOff x="0" y="0"/>
              <a:chExt cx="4604515" cy="3375823"/>
            </a:xfrm>
          </p:grpSpPr>
          <p:pic>
            <p:nvPicPr>
              <p:cNvPr id="222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639624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26" name="Rectangle"/>
              <p:cNvSpPr/>
              <p:nvPr/>
            </p:nvSpPr>
            <p:spPr>
              <a:xfrm>
                <a:off x="1744404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227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79139" t="0" r="0" b="0"/>
              <a:stretch>
                <a:fillRect/>
              </a:stretch>
            </p:blipFill>
            <p:spPr>
              <a:xfrm>
                <a:off x="55026" y="0"/>
                <a:ext cx="1787168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28" name="Rectangle"/>
              <p:cNvSpPr/>
              <p:nvPr/>
            </p:nvSpPr>
            <p:spPr>
              <a:xfrm>
                <a:off x="153320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29" name="Rectangle"/>
              <p:cNvSpPr/>
              <p:nvPr/>
            </p:nvSpPr>
            <p:spPr>
              <a:xfrm>
                <a:off x="897083" y="898713"/>
                <a:ext cx="1191790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30" name="cell"/>
              <p:cNvSpPr txBox="1"/>
              <p:nvPr/>
            </p:nvSpPr>
            <p:spPr>
              <a:xfrm>
                <a:off x="0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231" name="Rectangle"/>
              <p:cNvSpPr/>
              <p:nvPr/>
            </p:nvSpPr>
            <p:spPr>
              <a:xfrm>
                <a:off x="2063343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32" name="Rounded Rectangle"/>
              <p:cNvSpPr/>
              <p:nvPr/>
            </p:nvSpPr>
            <p:spPr>
              <a:xfrm>
                <a:off x="1796643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33" name="Line"/>
              <p:cNvSpPr/>
              <p:nvPr/>
            </p:nvSpPr>
            <p:spPr>
              <a:xfrm>
                <a:off x="1278089" y="1136848"/>
                <a:ext cx="13653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34" name="barcoded bead"/>
              <p:cNvSpPr txBox="1"/>
              <p:nvPr/>
            </p:nvSpPr>
            <p:spPr>
              <a:xfrm>
                <a:off x="1220825" y="800099"/>
                <a:ext cx="1574293" cy="337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barcoded bead</a:t>
                </a:r>
              </a:p>
            </p:txBody>
          </p:sp>
        </p:grpSp>
        <p:sp>
          <p:nvSpPr>
            <p:cNvPr id="2236" name="Rectangle"/>
            <p:cNvSpPr/>
            <p:nvPr/>
          </p:nvSpPr>
          <p:spPr>
            <a:xfrm>
              <a:off x="0" y="1815973"/>
              <a:ext cx="592535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240" name="Group"/>
            <p:cNvGrpSpPr/>
            <p:nvPr/>
          </p:nvGrpSpPr>
          <p:grpSpPr>
            <a:xfrm>
              <a:off x="5003800" y="330200"/>
              <a:ext cx="4259739" cy="3559732"/>
              <a:chOff x="25400" y="0"/>
              <a:chExt cx="4259738" cy="3559731"/>
            </a:xfrm>
          </p:grpSpPr>
          <p:pic>
            <p:nvPicPr>
              <p:cNvPr id="223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3853" y="0"/>
                <a:ext cx="3901286" cy="35597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38" name="Rectangle"/>
              <p:cNvSpPr/>
              <p:nvPr/>
            </p:nvSpPr>
            <p:spPr>
              <a:xfrm>
                <a:off x="25400" y="1295527"/>
                <a:ext cx="592535" cy="3913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39" name="Rectangle"/>
              <p:cNvSpPr/>
              <p:nvPr/>
            </p:nvSpPr>
            <p:spPr>
              <a:xfrm>
                <a:off x="1536700" y="495427"/>
                <a:ext cx="592535" cy="3913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pic>
        <p:nvPicPr>
          <p:cNvPr id="2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097" t="0" r="19325" b="0"/>
          <a:stretch>
            <a:fillRect/>
          </a:stretch>
        </p:blipFill>
        <p:spPr>
          <a:xfrm>
            <a:off x="-118001" y="1517451"/>
            <a:ext cx="2756912" cy="3235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43" name="Line"/>
          <p:cNvSpPr/>
          <p:nvPr/>
        </p:nvSpPr>
        <p:spPr>
          <a:xfrm>
            <a:off x="124694" y="3048000"/>
            <a:ext cx="847263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4" name="droplets"/>
          <p:cNvSpPr txBox="1"/>
          <p:nvPr/>
        </p:nvSpPr>
        <p:spPr>
          <a:xfrm>
            <a:off x="97345" y="2729804"/>
            <a:ext cx="8121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droplets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4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48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grpSp>
        <p:nvGrpSpPr>
          <p:cNvPr id="2265" name="Group"/>
          <p:cNvGrpSpPr/>
          <p:nvPr/>
        </p:nvGrpSpPr>
        <p:grpSpPr>
          <a:xfrm>
            <a:off x="2759630" y="1562226"/>
            <a:ext cx="9263540" cy="3889933"/>
            <a:chOff x="0" y="0"/>
            <a:chExt cx="9263538" cy="3889931"/>
          </a:xfrm>
        </p:grpSpPr>
        <p:grpSp>
          <p:nvGrpSpPr>
            <p:cNvPr id="2259" name="Group"/>
            <p:cNvGrpSpPr/>
            <p:nvPr/>
          </p:nvGrpSpPr>
          <p:grpSpPr>
            <a:xfrm>
              <a:off x="293699" y="0"/>
              <a:ext cx="4604516" cy="3375824"/>
              <a:chOff x="0" y="0"/>
              <a:chExt cx="4604515" cy="3375823"/>
            </a:xfrm>
          </p:grpSpPr>
          <p:pic>
            <p:nvPicPr>
              <p:cNvPr id="224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639624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50" name="Rectangle"/>
              <p:cNvSpPr/>
              <p:nvPr/>
            </p:nvSpPr>
            <p:spPr>
              <a:xfrm>
                <a:off x="1744404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25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79139" t="0" r="0" b="0"/>
              <a:stretch>
                <a:fillRect/>
              </a:stretch>
            </p:blipFill>
            <p:spPr>
              <a:xfrm>
                <a:off x="55026" y="0"/>
                <a:ext cx="1787168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52" name="Rectangle"/>
              <p:cNvSpPr/>
              <p:nvPr/>
            </p:nvSpPr>
            <p:spPr>
              <a:xfrm>
                <a:off x="153320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53" name="Rectangle"/>
              <p:cNvSpPr/>
              <p:nvPr/>
            </p:nvSpPr>
            <p:spPr>
              <a:xfrm>
                <a:off x="897083" y="898713"/>
                <a:ext cx="1191790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54" name="cell"/>
              <p:cNvSpPr txBox="1"/>
              <p:nvPr/>
            </p:nvSpPr>
            <p:spPr>
              <a:xfrm>
                <a:off x="0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255" name="Rectangle"/>
              <p:cNvSpPr/>
              <p:nvPr/>
            </p:nvSpPr>
            <p:spPr>
              <a:xfrm>
                <a:off x="2063343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56" name="Rounded Rectangle"/>
              <p:cNvSpPr/>
              <p:nvPr/>
            </p:nvSpPr>
            <p:spPr>
              <a:xfrm>
                <a:off x="1796643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57" name="Line"/>
              <p:cNvSpPr/>
              <p:nvPr/>
            </p:nvSpPr>
            <p:spPr>
              <a:xfrm>
                <a:off x="1278089" y="1136848"/>
                <a:ext cx="13653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58" name="barcoded bead"/>
              <p:cNvSpPr txBox="1"/>
              <p:nvPr/>
            </p:nvSpPr>
            <p:spPr>
              <a:xfrm>
                <a:off x="1220825" y="800099"/>
                <a:ext cx="1574293" cy="337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barcoded bead</a:t>
                </a:r>
              </a:p>
            </p:txBody>
          </p:sp>
        </p:grpSp>
        <p:sp>
          <p:nvSpPr>
            <p:cNvPr id="2260" name="Rectangle"/>
            <p:cNvSpPr/>
            <p:nvPr/>
          </p:nvSpPr>
          <p:spPr>
            <a:xfrm>
              <a:off x="0" y="1815973"/>
              <a:ext cx="592535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264" name="Group"/>
            <p:cNvGrpSpPr/>
            <p:nvPr/>
          </p:nvGrpSpPr>
          <p:grpSpPr>
            <a:xfrm>
              <a:off x="5003800" y="330200"/>
              <a:ext cx="4259739" cy="3559732"/>
              <a:chOff x="25400" y="0"/>
              <a:chExt cx="4259738" cy="3559731"/>
            </a:xfrm>
          </p:grpSpPr>
          <p:pic>
            <p:nvPicPr>
              <p:cNvPr id="226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3853" y="0"/>
                <a:ext cx="3901286" cy="35597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62" name="Rectangle"/>
              <p:cNvSpPr/>
              <p:nvPr/>
            </p:nvSpPr>
            <p:spPr>
              <a:xfrm>
                <a:off x="25400" y="1295527"/>
                <a:ext cx="592535" cy="3913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63" name="Rectangle"/>
              <p:cNvSpPr/>
              <p:nvPr/>
            </p:nvSpPr>
            <p:spPr>
              <a:xfrm>
                <a:off x="1536700" y="495427"/>
                <a:ext cx="592535" cy="3913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2268" name="Group"/>
          <p:cNvGrpSpPr/>
          <p:nvPr/>
        </p:nvGrpSpPr>
        <p:grpSpPr>
          <a:xfrm>
            <a:off x="-38100" y="6223000"/>
            <a:ext cx="1419115" cy="2584400"/>
            <a:chOff x="0" y="0"/>
            <a:chExt cx="1419114" cy="2584399"/>
          </a:xfrm>
        </p:grpSpPr>
        <p:pic>
          <p:nvPicPr>
            <p:cNvPr id="226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3147" r="71629" b="0"/>
            <a:stretch>
              <a:fillRect/>
            </a:stretch>
          </p:blipFill>
          <p:spPr>
            <a:xfrm>
              <a:off x="112779" y="181509"/>
              <a:ext cx="1306336" cy="2402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7" name="Rectangle"/>
            <p:cNvSpPr/>
            <p:nvPr/>
          </p:nvSpPr>
          <p:spPr>
            <a:xfrm>
              <a:off x="0" y="0"/>
              <a:ext cx="592535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26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097" t="0" r="19325" b="0"/>
          <a:stretch>
            <a:fillRect/>
          </a:stretch>
        </p:blipFill>
        <p:spPr>
          <a:xfrm>
            <a:off x="-118001" y="1517451"/>
            <a:ext cx="2756912" cy="3235265"/>
          </a:xfrm>
          <a:prstGeom prst="rect">
            <a:avLst/>
          </a:prstGeom>
          <a:ln w="12700">
            <a:miter lim="400000"/>
          </a:ln>
        </p:spPr>
      </p:pic>
      <p:sp>
        <p:nvSpPr>
          <p:cNvPr id="2270" name="Line"/>
          <p:cNvSpPr/>
          <p:nvPr/>
        </p:nvSpPr>
        <p:spPr>
          <a:xfrm>
            <a:off x="124694" y="3048000"/>
            <a:ext cx="847263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1" name="droplets"/>
          <p:cNvSpPr txBox="1"/>
          <p:nvPr/>
        </p:nvSpPr>
        <p:spPr>
          <a:xfrm>
            <a:off x="97345" y="2729804"/>
            <a:ext cx="8121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droplets</a:t>
            </a:r>
          </a:p>
        </p:txBody>
      </p:sp>
      <p:grpSp>
        <p:nvGrpSpPr>
          <p:cNvPr id="2282" name="Group"/>
          <p:cNvGrpSpPr/>
          <p:nvPr/>
        </p:nvGrpSpPr>
        <p:grpSpPr>
          <a:xfrm>
            <a:off x="1499967" y="6410381"/>
            <a:ext cx="1120127" cy="1676133"/>
            <a:chOff x="141" y="0"/>
            <a:chExt cx="1120126" cy="1676132"/>
          </a:xfrm>
        </p:grpSpPr>
        <p:grpSp>
          <p:nvGrpSpPr>
            <p:cNvPr id="2274" name="Group"/>
            <p:cNvGrpSpPr/>
            <p:nvPr/>
          </p:nvGrpSpPr>
          <p:grpSpPr>
            <a:xfrm>
              <a:off x="141" y="-1"/>
              <a:ext cx="1120128" cy="1676134"/>
              <a:chOff x="141" y="0"/>
              <a:chExt cx="1120126" cy="1676132"/>
            </a:xfrm>
          </p:grpSpPr>
          <p:sp>
            <p:nvSpPr>
              <p:cNvPr id="2272" name="Shape"/>
              <p:cNvSpPr/>
              <p:nvPr/>
            </p:nvSpPr>
            <p:spPr>
              <a:xfrm>
                <a:off x="44442" y="938505"/>
                <a:ext cx="1031335" cy="689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chemeClr val="accent1">
                  <a:lumOff val="16847"/>
                  <a:alpha val="2972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27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9617" t="4113" r="19786" b="5211"/>
              <a:stretch>
                <a:fillRect/>
              </a:stretch>
            </p:blipFill>
            <p:spPr>
              <a:xfrm>
                <a:off x="141" y="-1"/>
                <a:ext cx="1120128" cy="1676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6" fill="norm" stroke="1" extrusionOk="0">
                    <a:moveTo>
                      <a:pt x="10718" y="0"/>
                    </a:moveTo>
                    <a:cubicBezTo>
                      <a:pt x="8965" y="1"/>
                      <a:pt x="7214" y="14"/>
                      <a:pt x="7036" y="41"/>
                    </a:cubicBezTo>
                    <a:cubicBezTo>
                      <a:pt x="6487" y="127"/>
                      <a:pt x="6172" y="520"/>
                      <a:pt x="6172" y="1120"/>
                    </a:cubicBezTo>
                    <a:cubicBezTo>
                      <a:pt x="6173" y="1532"/>
                      <a:pt x="6293" y="1755"/>
                      <a:pt x="6627" y="1943"/>
                    </a:cubicBezTo>
                    <a:lnTo>
                      <a:pt x="6930" y="2112"/>
                    </a:lnTo>
                    <a:lnTo>
                      <a:pt x="6915" y="5733"/>
                    </a:lnTo>
                    <a:lnTo>
                      <a:pt x="6900" y="9358"/>
                    </a:lnTo>
                    <a:lnTo>
                      <a:pt x="6248" y="9588"/>
                    </a:lnTo>
                    <a:cubicBezTo>
                      <a:pt x="3747" y="10472"/>
                      <a:pt x="1792" y="12091"/>
                      <a:pt x="740" y="14150"/>
                    </a:cubicBezTo>
                    <a:cubicBezTo>
                      <a:pt x="38" y="15523"/>
                      <a:pt x="-177" y="16909"/>
                      <a:pt x="149" y="17964"/>
                    </a:cubicBezTo>
                    <a:cubicBezTo>
                      <a:pt x="544" y="19244"/>
                      <a:pt x="1874" y="20360"/>
                      <a:pt x="3968" y="21170"/>
                    </a:cubicBezTo>
                    <a:cubicBezTo>
                      <a:pt x="4673" y="21443"/>
                      <a:pt x="5160" y="21554"/>
                      <a:pt x="5763" y="21580"/>
                    </a:cubicBezTo>
                    <a:cubicBezTo>
                      <a:pt x="6086" y="21593"/>
                      <a:pt x="8567" y="21600"/>
                      <a:pt x="11287" y="21595"/>
                    </a:cubicBezTo>
                    <a:lnTo>
                      <a:pt x="16234" y="21585"/>
                    </a:lnTo>
                    <a:lnTo>
                      <a:pt x="16871" y="21380"/>
                    </a:lnTo>
                    <a:cubicBezTo>
                      <a:pt x="19576" y="20500"/>
                      <a:pt x="21141" y="19085"/>
                      <a:pt x="21371" y="17305"/>
                    </a:cubicBezTo>
                    <a:cubicBezTo>
                      <a:pt x="21423" y="16905"/>
                      <a:pt x="21314" y="15971"/>
                      <a:pt x="21159" y="15464"/>
                    </a:cubicBezTo>
                    <a:cubicBezTo>
                      <a:pt x="20596" y="13624"/>
                      <a:pt x="19361" y="12036"/>
                      <a:pt x="17522" y="10810"/>
                    </a:cubicBezTo>
                    <a:cubicBezTo>
                      <a:pt x="16693" y="10257"/>
                      <a:pt x="16036" y="9931"/>
                      <a:pt x="15128" y="9614"/>
                    </a:cubicBezTo>
                    <a:lnTo>
                      <a:pt x="14545" y="9414"/>
                    </a:lnTo>
                    <a:lnTo>
                      <a:pt x="14530" y="5768"/>
                    </a:lnTo>
                    <a:lnTo>
                      <a:pt x="14514" y="2128"/>
                    </a:lnTo>
                    <a:lnTo>
                      <a:pt x="14817" y="1933"/>
                    </a:lnTo>
                    <a:cubicBezTo>
                      <a:pt x="15164" y="1714"/>
                      <a:pt x="15271" y="1516"/>
                      <a:pt x="15272" y="1089"/>
                    </a:cubicBezTo>
                    <a:cubicBezTo>
                      <a:pt x="15273" y="513"/>
                      <a:pt x="14954" y="128"/>
                      <a:pt x="14401" y="41"/>
                    </a:cubicBezTo>
                    <a:cubicBezTo>
                      <a:pt x="14225" y="14"/>
                      <a:pt x="12472" y="0"/>
                      <a:pt x="10718" y="0"/>
                    </a:cubicBezTo>
                    <a:close/>
                    <a:moveTo>
                      <a:pt x="7514" y="905"/>
                    </a:moveTo>
                    <a:lnTo>
                      <a:pt x="10718" y="905"/>
                    </a:lnTo>
                    <a:lnTo>
                      <a:pt x="13923" y="905"/>
                    </a:lnTo>
                    <a:lnTo>
                      <a:pt x="13946" y="1033"/>
                    </a:lnTo>
                    <a:cubicBezTo>
                      <a:pt x="13965" y="1144"/>
                      <a:pt x="13934" y="1166"/>
                      <a:pt x="13689" y="1233"/>
                    </a:cubicBezTo>
                    <a:cubicBezTo>
                      <a:pt x="13533" y="1275"/>
                      <a:pt x="13377" y="1350"/>
                      <a:pt x="13340" y="1396"/>
                    </a:cubicBezTo>
                    <a:cubicBezTo>
                      <a:pt x="13298" y="1449"/>
                      <a:pt x="13272" y="3050"/>
                      <a:pt x="13272" y="5666"/>
                    </a:cubicBezTo>
                    <a:lnTo>
                      <a:pt x="13272" y="9844"/>
                    </a:lnTo>
                    <a:lnTo>
                      <a:pt x="13416" y="9972"/>
                    </a:lnTo>
                    <a:cubicBezTo>
                      <a:pt x="13496" y="10040"/>
                      <a:pt x="13891" y="10208"/>
                      <a:pt x="14295" y="10345"/>
                    </a:cubicBezTo>
                    <a:cubicBezTo>
                      <a:pt x="15205" y="10653"/>
                      <a:pt x="15955" y="11026"/>
                      <a:pt x="16727" y="11562"/>
                    </a:cubicBezTo>
                    <a:cubicBezTo>
                      <a:pt x="18035" y="12471"/>
                      <a:pt x="18982" y="13558"/>
                      <a:pt x="19568" y="14819"/>
                    </a:cubicBezTo>
                    <a:cubicBezTo>
                      <a:pt x="19983" y="15713"/>
                      <a:pt x="20179" y="16848"/>
                      <a:pt x="20030" y="17509"/>
                    </a:cubicBezTo>
                    <a:cubicBezTo>
                      <a:pt x="19748" y="18765"/>
                      <a:pt x="18471" y="19827"/>
                      <a:pt x="16386" y="20536"/>
                    </a:cubicBezTo>
                    <a:lnTo>
                      <a:pt x="15772" y="20746"/>
                    </a:lnTo>
                    <a:lnTo>
                      <a:pt x="10734" y="20746"/>
                    </a:lnTo>
                    <a:lnTo>
                      <a:pt x="5695" y="20746"/>
                    </a:lnTo>
                    <a:lnTo>
                      <a:pt x="4884" y="20465"/>
                    </a:lnTo>
                    <a:cubicBezTo>
                      <a:pt x="3326" y="19930"/>
                      <a:pt x="2216" y="19187"/>
                      <a:pt x="1672" y="18302"/>
                    </a:cubicBezTo>
                    <a:cubicBezTo>
                      <a:pt x="1374" y="17818"/>
                      <a:pt x="1316" y="17558"/>
                      <a:pt x="1323" y="16839"/>
                    </a:cubicBezTo>
                    <a:cubicBezTo>
                      <a:pt x="1335" y="15710"/>
                      <a:pt x="1715" y="14674"/>
                      <a:pt x="2558" y="13505"/>
                    </a:cubicBezTo>
                    <a:cubicBezTo>
                      <a:pt x="3304" y="12473"/>
                      <a:pt x="4503" y="11463"/>
                      <a:pt x="5725" y="10841"/>
                    </a:cubicBezTo>
                    <a:cubicBezTo>
                      <a:pt x="5991" y="10706"/>
                      <a:pt x="6609" y="10463"/>
                      <a:pt x="7104" y="10299"/>
                    </a:cubicBezTo>
                    <a:cubicBezTo>
                      <a:pt x="7775" y="10078"/>
                      <a:pt x="8029" y="9974"/>
                      <a:pt x="8089" y="9885"/>
                    </a:cubicBezTo>
                    <a:cubicBezTo>
                      <a:pt x="8150" y="9795"/>
                      <a:pt x="8173" y="8699"/>
                      <a:pt x="8173" y="5610"/>
                    </a:cubicBezTo>
                    <a:cubicBezTo>
                      <a:pt x="8173" y="1026"/>
                      <a:pt x="8201" y="1298"/>
                      <a:pt x="7741" y="1217"/>
                    </a:cubicBezTo>
                    <a:cubicBezTo>
                      <a:pt x="7555" y="1185"/>
                      <a:pt x="7514" y="1158"/>
                      <a:pt x="7514" y="1043"/>
                    </a:cubicBezTo>
                    <a:lnTo>
                      <a:pt x="7514" y="905"/>
                    </a:lnTo>
                    <a:close/>
                    <a:moveTo>
                      <a:pt x="13492" y="10800"/>
                    </a:moveTo>
                    <a:cubicBezTo>
                      <a:pt x="13345" y="10786"/>
                      <a:pt x="13259" y="10812"/>
                      <a:pt x="13204" y="10882"/>
                    </a:cubicBezTo>
                    <a:cubicBezTo>
                      <a:pt x="13086" y="11030"/>
                      <a:pt x="13183" y="11145"/>
                      <a:pt x="13499" y="11230"/>
                    </a:cubicBezTo>
                    <a:cubicBezTo>
                      <a:pt x="14407" y="11472"/>
                      <a:pt x="15782" y="12258"/>
                      <a:pt x="16530" y="12963"/>
                    </a:cubicBezTo>
                    <a:cubicBezTo>
                      <a:pt x="17592" y="13965"/>
                      <a:pt x="18213" y="15092"/>
                      <a:pt x="18378" y="16297"/>
                    </a:cubicBezTo>
                    <a:cubicBezTo>
                      <a:pt x="18421" y="16607"/>
                      <a:pt x="18492" y="16884"/>
                      <a:pt x="18530" y="16916"/>
                    </a:cubicBezTo>
                    <a:cubicBezTo>
                      <a:pt x="18610" y="16984"/>
                      <a:pt x="18778" y="16996"/>
                      <a:pt x="18916" y="16936"/>
                    </a:cubicBezTo>
                    <a:cubicBezTo>
                      <a:pt x="18994" y="16903"/>
                      <a:pt x="19009" y="16795"/>
                      <a:pt x="18977" y="16410"/>
                    </a:cubicBezTo>
                    <a:cubicBezTo>
                      <a:pt x="18786" y="14137"/>
                      <a:pt x="16786" y="11895"/>
                      <a:pt x="14143" y="10979"/>
                    </a:cubicBezTo>
                    <a:cubicBezTo>
                      <a:pt x="13840" y="10874"/>
                      <a:pt x="13638" y="10814"/>
                      <a:pt x="13492" y="10800"/>
                    </a:cubicBezTo>
                    <a:close/>
                    <a:moveTo>
                      <a:pt x="18303" y="17422"/>
                    </a:moveTo>
                    <a:cubicBezTo>
                      <a:pt x="18147" y="17433"/>
                      <a:pt x="17991" y="17479"/>
                      <a:pt x="17856" y="17571"/>
                    </a:cubicBezTo>
                    <a:cubicBezTo>
                      <a:pt x="17607" y="17739"/>
                      <a:pt x="17612" y="18076"/>
                      <a:pt x="17863" y="18246"/>
                    </a:cubicBezTo>
                    <a:cubicBezTo>
                      <a:pt x="17961" y="18311"/>
                      <a:pt x="18107" y="18373"/>
                      <a:pt x="18189" y="18384"/>
                    </a:cubicBezTo>
                    <a:cubicBezTo>
                      <a:pt x="18600" y="18434"/>
                      <a:pt x="18958" y="18300"/>
                      <a:pt x="19068" y="18051"/>
                    </a:cubicBezTo>
                    <a:cubicBezTo>
                      <a:pt x="19232" y="17682"/>
                      <a:pt x="18770" y="17391"/>
                      <a:pt x="18303" y="1742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275" name="Circle"/>
            <p:cNvSpPr/>
            <p:nvPr/>
          </p:nvSpPr>
          <p:spPr>
            <a:xfrm>
              <a:off x="280464" y="1038515"/>
              <a:ext cx="145704" cy="14570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6" name="Circle"/>
            <p:cNvSpPr/>
            <p:nvPr/>
          </p:nvSpPr>
          <p:spPr>
            <a:xfrm>
              <a:off x="487278" y="936915"/>
              <a:ext cx="145704" cy="14570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7" name="Circle"/>
            <p:cNvSpPr/>
            <p:nvPr/>
          </p:nvSpPr>
          <p:spPr>
            <a:xfrm>
              <a:off x="691271" y="1038515"/>
              <a:ext cx="145704" cy="145704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8" name="Circle"/>
            <p:cNvSpPr/>
            <p:nvPr/>
          </p:nvSpPr>
          <p:spPr>
            <a:xfrm>
              <a:off x="691271" y="1292515"/>
              <a:ext cx="145704" cy="145704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9" name="Circle"/>
            <p:cNvSpPr/>
            <p:nvPr/>
          </p:nvSpPr>
          <p:spPr>
            <a:xfrm>
              <a:off x="132471" y="1292515"/>
              <a:ext cx="145704" cy="145704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0" name="Circle"/>
            <p:cNvSpPr/>
            <p:nvPr/>
          </p:nvSpPr>
          <p:spPr>
            <a:xfrm>
              <a:off x="449971" y="1190915"/>
              <a:ext cx="145704" cy="145704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1" name="Circle"/>
            <p:cNvSpPr/>
            <p:nvPr/>
          </p:nvSpPr>
          <p:spPr>
            <a:xfrm>
              <a:off x="411871" y="1394115"/>
              <a:ext cx="145704" cy="145704"/>
            </a:xfrm>
            <a:prstGeom prst="ellipse">
              <a:avLst/>
            </a:prstGeom>
            <a:solidFill>
              <a:schemeClr val="accent6">
                <a:satOff val="18029"/>
                <a:lumOff val="120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8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286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grpSp>
        <p:nvGrpSpPr>
          <p:cNvPr id="2303" name="Group"/>
          <p:cNvGrpSpPr/>
          <p:nvPr/>
        </p:nvGrpSpPr>
        <p:grpSpPr>
          <a:xfrm>
            <a:off x="2759630" y="1562226"/>
            <a:ext cx="9263540" cy="3889933"/>
            <a:chOff x="0" y="0"/>
            <a:chExt cx="9263538" cy="3889931"/>
          </a:xfrm>
        </p:grpSpPr>
        <p:grpSp>
          <p:nvGrpSpPr>
            <p:cNvPr id="2297" name="Group"/>
            <p:cNvGrpSpPr/>
            <p:nvPr/>
          </p:nvGrpSpPr>
          <p:grpSpPr>
            <a:xfrm>
              <a:off x="293699" y="0"/>
              <a:ext cx="4604516" cy="3375824"/>
              <a:chOff x="0" y="0"/>
              <a:chExt cx="4604515" cy="3375823"/>
            </a:xfrm>
          </p:grpSpPr>
          <p:pic>
            <p:nvPicPr>
              <p:cNvPr id="2287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639624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88" name="Rectangle"/>
              <p:cNvSpPr/>
              <p:nvPr/>
            </p:nvSpPr>
            <p:spPr>
              <a:xfrm>
                <a:off x="1744404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28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79139" t="0" r="0" b="0"/>
              <a:stretch>
                <a:fillRect/>
              </a:stretch>
            </p:blipFill>
            <p:spPr>
              <a:xfrm>
                <a:off x="55026" y="0"/>
                <a:ext cx="1787168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90" name="Rectangle"/>
              <p:cNvSpPr/>
              <p:nvPr/>
            </p:nvSpPr>
            <p:spPr>
              <a:xfrm>
                <a:off x="153320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91" name="Rectangle"/>
              <p:cNvSpPr/>
              <p:nvPr/>
            </p:nvSpPr>
            <p:spPr>
              <a:xfrm>
                <a:off x="897083" y="898713"/>
                <a:ext cx="1191790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92" name="cell"/>
              <p:cNvSpPr txBox="1"/>
              <p:nvPr/>
            </p:nvSpPr>
            <p:spPr>
              <a:xfrm>
                <a:off x="0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293" name="Rectangle"/>
              <p:cNvSpPr/>
              <p:nvPr/>
            </p:nvSpPr>
            <p:spPr>
              <a:xfrm>
                <a:off x="2063343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94" name="Rounded Rectangle"/>
              <p:cNvSpPr/>
              <p:nvPr/>
            </p:nvSpPr>
            <p:spPr>
              <a:xfrm>
                <a:off x="1796643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95" name="Line"/>
              <p:cNvSpPr/>
              <p:nvPr/>
            </p:nvSpPr>
            <p:spPr>
              <a:xfrm>
                <a:off x="1278089" y="1136848"/>
                <a:ext cx="13653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296" name="barcoded bead"/>
              <p:cNvSpPr txBox="1"/>
              <p:nvPr/>
            </p:nvSpPr>
            <p:spPr>
              <a:xfrm>
                <a:off x="1220825" y="800099"/>
                <a:ext cx="1574293" cy="337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barcoded bead</a:t>
                </a:r>
              </a:p>
            </p:txBody>
          </p:sp>
        </p:grpSp>
        <p:sp>
          <p:nvSpPr>
            <p:cNvPr id="2298" name="Rectangle"/>
            <p:cNvSpPr/>
            <p:nvPr/>
          </p:nvSpPr>
          <p:spPr>
            <a:xfrm>
              <a:off x="0" y="1815973"/>
              <a:ext cx="592535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302" name="Group"/>
            <p:cNvGrpSpPr/>
            <p:nvPr/>
          </p:nvGrpSpPr>
          <p:grpSpPr>
            <a:xfrm>
              <a:off x="5003800" y="330200"/>
              <a:ext cx="4259739" cy="3559732"/>
              <a:chOff x="25400" y="0"/>
              <a:chExt cx="4259738" cy="3559731"/>
            </a:xfrm>
          </p:grpSpPr>
          <p:pic>
            <p:nvPicPr>
              <p:cNvPr id="229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3853" y="0"/>
                <a:ext cx="3901286" cy="35597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00" name="Rectangle"/>
              <p:cNvSpPr/>
              <p:nvPr/>
            </p:nvSpPr>
            <p:spPr>
              <a:xfrm>
                <a:off x="25400" y="1295527"/>
                <a:ext cx="592535" cy="3913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01" name="Rectangle"/>
              <p:cNvSpPr/>
              <p:nvPr/>
            </p:nvSpPr>
            <p:spPr>
              <a:xfrm>
                <a:off x="1536700" y="495427"/>
                <a:ext cx="592535" cy="3913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2306" name="Group"/>
          <p:cNvGrpSpPr/>
          <p:nvPr/>
        </p:nvGrpSpPr>
        <p:grpSpPr>
          <a:xfrm>
            <a:off x="-38100" y="6223000"/>
            <a:ext cx="1419115" cy="2584400"/>
            <a:chOff x="0" y="0"/>
            <a:chExt cx="1419114" cy="2584399"/>
          </a:xfrm>
        </p:grpSpPr>
        <p:pic>
          <p:nvPicPr>
            <p:cNvPr id="230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3147" r="71629" b="0"/>
            <a:stretch>
              <a:fillRect/>
            </a:stretch>
          </p:blipFill>
          <p:spPr>
            <a:xfrm>
              <a:off x="112779" y="181509"/>
              <a:ext cx="1306336" cy="2402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5" name="Rectangle"/>
            <p:cNvSpPr/>
            <p:nvPr/>
          </p:nvSpPr>
          <p:spPr>
            <a:xfrm>
              <a:off x="0" y="0"/>
              <a:ext cx="592535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097" t="0" r="19325" b="0"/>
          <a:stretch>
            <a:fillRect/>
          </a:stretch>
        </p:blipFill>
        <p:spPr>
          <a:xfrm>
            <a:off x="-118001" y="1517451"/>
            <a:ext cx="2756912" cy="3235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08" name="Line"/>
          <p:cNvSpPr/>
          <p:nvPr/>
        </p:nvSpPr>
        <p:spPr>
          <a:xfrm>
            <a:off x="124694" y="3048000"/>
            <a:ext cx="847263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09" name="droplets"/>
          <p:cNvSpPr txBox="1"/>
          <p:nvPr/>
        </p:nvSpPr>
        <p:spPr>
          <a:xfrm>
            <a:off x="97345" y="2729804"/>
            <a:ext cx="8121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droplets</a:t>
            </a:r>
          </a:p>
        </p:txBody>
      </p:sp>
      <p:grpSp>
        <p:nvGrpSpPr>
          <p:cNvPr id="2320" name="Group"/>
          <p:cNvGrpSpPr/>
          <p:nvPr/>
        </p:nvGrpSpPr>
        <p:grpSpPr>
          <a:xfrm>
            <a:off x="1499967" y="6410381"/>
            <a:ext cx="1120127" cy="1676133"/>
            <a:chOff x="141" y="0"/>
            <a:chExt cx="1120126" cy="1676132"/>
          </a:xfrm>
        </p:grpSpPr>
        <p:grpSp>
          <p:nvGrpSpPr>
            <p:cNvPr id="2312" name="Group"/>
            <p:cNvGrpSpPr/>
            <p:nvPr/>
          </p:nvGrpSpPr>
          <p:grpSpPr>
            <a:xfrm>
              <a:off x="141" y="-1"/>
              <a:ext cx="1120128" cy="1676134"/>
              <a:chOff x="141" y="0"/>
              <a:chExt cx="1120126" cy="1676132"/>
            </a:xfrm>
          </p:grpSpPr>
          <p:sp>
            <p:nvSpPr>
              <p:cNvPr id="2310" name="Shape"/>
              <p:cNvSpPr/>
              <p:nvPr/>
            </p:nvSpPr>
            <p:spPr>
              <a:xfrm>
                <a:off x="44442" y="938505"/>
                <a:ext cx="1031335" cy="689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chemeClr val="accent1">
                  <a:lumOff val="16847"/>
                  <a:alpha val="2972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31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9617" t="4113" r="19786" b="5211"/>
              <a:stretch>
                <a:fillRect/>
              </a:stretch>
            </p:blipFill>
            <p:spPr>
              <a:xfrm>
                <a:off x="141" y="-1"/>
                <a:ext cx="1120128" cy="1676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6" fill="norm" stroke="1" extrusionOk="0">
                    <a:moveTo>
                      <a:pt x="10718" y="0"/>
                    </a:moveTo>
                    <a:cubicBezTo>
                      <a:pt x="8965" y="1"/>
                      <a:pt x="7214" y="14"/>
                      <a:pt x="7036" y="41"/>
                    </a:cubicBezTo>
                    <a:cubicBezTo>
                      <a:pt x="6487" y="127"/>
                      <a:pt x="6172" y="520"/>
                      <a:pt x="6172" y="1120"/>
                    </a:cubicBezTo>
                    <a:cubicBezTo>
                      <a:pt x="6173" y="1532"/>
                      <a:pt x="6293" y="1755"/>
                      <a:pt x="6627" y="1943"/>
                    </a:cubicBezTo>
                    <a:lnTo>
                      <a:pt x="6930" y="2112"/>
                    </a:lnTo>
                    <a:lnTo>
                      <a:pt x="6915" y="5733"/>
                    </a:lnTo>
                    <a:lnTo>
                      <a:pt x="6900" y="9358"/>
                    </a:lnTo>
                    <a:lnTo>
                      <a:pt x="6248" y="9588"/>
                    </a:lnTo>
                    <a:cubicBezTo>
                      <a:pt x="3747" y="10472"/>
                      <a:pt x="1792" y="12091"/>
                      <a:pt x="740" y="14150"/>
                    </a:cubicBezTo>
                    <a:cubicBezTo>
                      <a:pt x="38" y="15523"/>
                      <a:pt x="-177" y="16909"/>
                      <a:pt x="149" y="17964"/>
                    </a:cubicBezTo>
                    <a:cubicBezTo>
                      <a:pt x="544" y="19244"/>
                      <a:pt x="1874" y="20360"/>
                      <a:pt x="3968" y="21170"/>
                    </a:cubicBezTo>
                    <a:cubicBezTo>
                      <a:pt x="4673" y="21443"/>
                      <a:pt x="5160" y="21554"/>
                      <a:pt x="5763" y="21580"/>
                    </a:cubicBezTo>
                    <a:cubicBezTo>
                      <a:pt x="6086" y="21593"/>
                      <a:pt x="8567" y="21600"/>
                      <a:pt x="11287" y="21595"/>
                    </a:cubicBezTo>
                    <a:lnTo>
                      <a:pt x="16234" y="21585"/>
                    </a:lnTo>
                    <a:lnTo>
                      <a:pt x="16871" y="21380"/>
                    </a:lnTo>
                    <a:cubicBezTo>
                      <a:pt x="19576" y="20500"/>
                      <a:pt x="21141" y="19085"/>
                      <a:pt x="21371" y="17305"/>
                    </a:cubicBezTo>
                    <a:cubicBezTo>
                      <a:pt x="21423" y="16905"/>
                      <a:pt x="21314" y="15971"/>
                      <a:pt x="21159" y="15464"/>
                    </a:cubicBezTo>
                    <a:cubicBezTo>
                      <a:pt x="20596" y="13624"/>
                      <a:pt x="19361" y="12036"/>
                      <a:pt x="17522" y="10810"/>
                    </a:cubicBezTo>
                    <a:cubicBezTo>
                      <a:pt x="16693" y="10257"/>
                      <a:pt x="16036" y="9931"/>
                      <a:pt x="15128" y="9614"/>
                    </a:cubicBezTo>
                    <a:lnTo>
                      <a:pt x="14545" y="9414"/>
                    </a:lnTo>
                    <a:lnTo>
                      <a:pt x="14530" y="5768"/>
                    </a:lnTo>
                    <a:lnTo>
                      <a:pt x="14514" y="2128"/>
                    </a:lnTo>
                    <a:lnTo>
                      <a:pt x="14817" y="1933"/>
                    </a:lnTo>
                    <a:cubicBezTo>
                      <a:pt x="15164" y="1714"/>
                      <a:pt x="15271" y="1516"/>
                      <a:pt x="15272" y="1089"/>
                    </a:cubicBezTo>
                    <a:cubicBezTo>
                      <a:pt x="15273" y="513"/>
                      <a:pt x="14954" y="128"/>
                      <a:pt x="14401" y="41"/>
                    </a:cubicBezTo>
                    <a:cubicBezTo>
                      <a:pt x="14225" y="14"/>
                      <a:pt x="12472" y="0"/>
                      <a:pt x="10718" y="0"/>
                    </a:cubicBezTo>
                    <a:close/>
                    <a:moveTo>
                      <a:pt x="7514" y="905"/>
                    </a:moveTo>
                    <a:lnTo>
                      <a:pt x="10718" y="905"/>
                    </a:lnTo>
                    <a:lnTo>
                      <a:pt x="13923" y="905"/>
                    </a:lnTo>
                    <a:lnTo>
                      <a:pt x="13946" y="1033"/>
                    </a:lnTo>
                    <a:cubicBezTo>
                      <a:pt x="13965" y="1144"/>
                      <a:pt x="13934" y="1166"/>
                      <a:pt x="13689" y="1233"/>
                    </a:cubicBezTo>
                    <a:cubicBezTo>
                      <a:pt x="13533" y="1275"/>
                      <a:pt x="13377" y="1350"/>
                      <a:pt x="13340" y="1396"/>
                    </a:cubicBezTo>
                    <a:cubicBezTo>
                      <a:pt x="13298" y="1449"/>
                      <a:pt x="13272" y="3050"/>
                      <a:pt x="13272" y="5666"/>
                    </a:cubicBezTo>
                    <a:lnTo>
                      <a:pt x="13272" y="9844"/>
                    </a:lnTo>
                    <a:lnTo>
                      <a:pt x="13416" y="9972"/>
                    </a:lnTo>
                    <a:cubicBezTo>
                      <a:pt x="13496" y="10040"/>
                      <a:pt x="13891" y="10208"/>
                      <a:pt x="14295" y="10345"/>
                    </a:cubicBezTo>
                    <a:cubicBezTo>
                      <a:pt x="15205" y="10653"/>
                      <a:pt x="15955" y="11026"/>
                      <a:pt x="16727" y="11562"/>
                    </a:cubicBezTo>
                    <a:cubicBezTo>
                      <a:pt x="18035" y="12471"/>
                      <a:pt x="18982" y="13558"/>
                      <a:pt x="19568" y="14819"/>
                    </a:cubicBezTo>
                    <a:cubicBezTo>
                      <a:pt x="19983" y="15713"/>
                      <a:pt x="20179" y="16848"/>
                      <a:pt x="20030" y="17509"/>
                    </a:cubicBezTo>
                    <a:cubicBezTo>
                      <a:pt x="19748" y="18765"/>
                      <a:pt x="18471" y="19827"/>
                      <a:pt x="16386" y="20536"/>
                    </a:cubicBezTo>
                    <a:lnTo>
                      <a:pt x="15772" y="20746"/>
                    </a:lnTo>
                    <a:lnTo>
                      <a:pt x="10734" y="20746"/>
                    </a:lnTo>
                    <a:lnTo>
                      <a:pt x="5695" y="20746"/>
                    </a:lnTo>
                    <a:lnTo>
                      <a:pt x="4884" y="20465"/>
                    </a:lnTo>
                    <a:cubicBezTo>
                      <a:pt x="3326" y="19930"/>
                      <a:pt x="2216" y="19187"/>
                      <a:pt x="1672" y="18302"/>
                    </a:cubicBezTo>
                    <a:cubicBezTo>
                      <a:pt x="1374" y="17818"/>
                      <a:pt x="1316" y="17558"/>
                      <a:pt x="1323" y="16839"/>
                    </a:cubicBezTo>
                    <a:cubicBezTo>
                      <a:pt x="1335" y="15710"/>
                      <a:pt x="1715" y="14674"/>
                      <a:pt x="2558" y="13505"/>
                    </a:cubicBezTo>
                    <a:cubicBezTo>
                      <a:pt x="3304" y="12473"/>
                      <a:pt x="4503" y="11463"/>
                      <a:pt x="5725" y="10841"/>
                    </a:cubicBezTo>
                    <a:cubicBezTo>
                      <a:pt x="5991" y="10706"/>
                      <a:pt x="6609" y="10463"/>
                      <a:pt x="7104" y="10299"/>
                    </a:cubicBezTo>
                    <a:cubicBezTo>
                      <a:pt x="7775" y="10078"/>
                      <a:pt x="8029" y="9974"/>
                      <a:pt x="8089" y="9885"/>
                    </a:cubicBezTo>
                    <a:cubicBezTo>
                      <a:pt x="8150" y="9795"/>
                      <a:pt x="8173" y="8699"/>
                      <a:pt x="8173" y="5610"/>
                    </a:cubicBezTo>
                    <a:cubicBezTo>
                      <a:pt x="8173" y="1026"/>
                      <a:pt x="8201" y="1298"/>
                      <a:pt x="7741" y="1217"/>
                    </a:cubicBezTo>
                    <a:cubicBezTo>
                      <a:pt x="7555" y="1185"/>
                      <a:pt x="7514" y="1158"/>
                      <a:pt x="7514" y="1043"/>
                    </a:cubicBezTo>
                    <a:lnTo>
                      <a:pt x="7514" y="905"/>
                    </a:lnTo>
                    <a:close/>
                    <a:moveTo>
                      <a:pt x="13492" y="10800"/>
                    </a:moveTo>
                    <a:cubicBezTo>
                      <a:pt x="13345" y="10786"/>
                      <a:pt x="13259" y="10812"/>
                      <a:pt x="13204" y="10882"/>
                    </a:cubicBezTo>
                    <a:cubicBezTo>
                      <a:pt x="13086" y="11030"/>
                      <a:pt x="13183" y="11145"/>
                      <a:pt x="13499" y="11230"/>
                    </a:cubicBezTo>
                    <a:cubicBezTo>
                      <a:pt x="14407" y="11472"/>
                      <a:pt x="15782" y="12258"/>
                      <a:pt x="16530" y="12963"/>
                    </a:cubicBezTo>
                    <a:cubicBezTo>
                      <a:pt x="17592" y="13965"/>
                      <a:pt x="18213" y="15092"/>
                      <a:pt x="18378" y="16297"/>
                    </a:cubicBezTo>
                    <a:cubicBezTo>
                      <a:pt x="18421" y="16607"/>
                      <a:pt x="18492" y="16884"/>
                      <a:pt x="18530" y="16916"/>
                    </a:cubicBezTo>
                    <a:cubicBezTo>
                      <a:pt x="18610" y="16984"/>
                      <a:pt x="18778" y="16996"/>
                      <a:pt x="18916" y="16936"/>
                    </a:cubicBezTo>
                    <a:cubicBezTo>
                      <a:pt x="18994" y="16903"/>
                      <a:pt x="19009" y="16795"/>
                      <a:pt x="18977" y="16410"/>
                    </a:cubicBezTo>
                    <a:cubicBezTo>
                      <a:pt x="18786" y="14137"/>
                      <a:pt x="16786" y="11895"/>
                      <a:pt x="14143" y="10979"/>
                    </a:cubicBezTo>
                    <a:cubicBezTo>
                      <a:pt x="13840" y="10874"/>
                      <a:pt x="13638" y="10814"/>
                      <a:pt x="13492" y="10800"/>
                    </a:cubicBezTo>
                    <a:close/>
                    <a:moveTo>
                      <a:pt x="18303" y="17422"/>
                    </a:moveTo>
                    <a:cubicBezTo>
                      <a:pt x="18147" y="17433"/>
                      <a:pt x="17991" y="17479"/>
                      <a:pt x="17856" y="17571"/>
                    </a:cubicBezTo>
                    <a:cubicBezTo>
                      <a:pt x="17607" y="17739"/>
                      <a:pt x="17612" y="18076"/>
                      <a:pt x="17863" y="18246"/>
                    </a:cubicBezTo>
                    <a:cubicBezTo>
                      <a:pt x="17961" y="18311"/>
                      <a:pt x="18107" y="18373"/>
                      <a:pt x="18189" y="18384"/>
                    </a:cubicBezTo>
                    <a:cubicBezTo>
                      <a:pt x="18600" y="18434"/>
                      <a:pt x="18958" y="18300"/>
                      <a:pt x="19068" y="18051"/>
                    </a:cubicBezTo>
                    <a:cubicBezTo>
                      <a:pt x="19232" y="17682"/>
                      <a:pt x="18770" y="17391"/>
                      <a:pt x="18303" y="1742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313" name="Circle"/>
            <p:cNvSpPr/>
            <p:nvPr/>
          </p:nvSpPr>
          <p:spPr>
            <a:xfrm>
              <a:off x="280464" y="1038515"/>
              <a:ext cx="145704" cy="14570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4" name="Circle"/>
            <p:cNvSpPr/>
            <p:nvPr/>
          </p:nvSpPr>
          <p:spPr>
            <a:xfrm>
              <a:off x="487278" y="936915"/>
              <a:ext cx="145704" cy="14570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5" name="Circle"/>
            <p:cNvSpPr/>
            <p:nvPr/>
          </p:nvSpPr>
          <p:spPr>
            <a:xfrm>
              <a:off x="691271" y="1038515"/>
              <a:ext cx="145704" cy="145704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6" name="Circle"/>
            <p:cNvSpPr/>
            <p:nvPr/>
          </p:nvSpPr>
          <p:spPr>
            <a:xfrm>
              <a:off x="691271" y="1292515"/>
              <a:ext cx="145704" cy="145704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7" name="Circle"/>
            <p:cNvSpPr/>
            <p:nvPr/>
          </p:nvSpPr>
          <p:spPr>
            <a:xfrm>
              <a:off x="132471" y="1292515"/>
              <a:ext cx="145704" cy="145704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8" name="Circle"/>
            <p:cNvSpPr/>
            <p:nvPr/>
          </p:nvSpPr>
          <p:spPr>
            <a:xfrm>
              <a:off x="449971" y="1190915"/>
              <a:ext cx="145704" cy="145704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9" name="Circle"/>
            <p:cNvSpPr/>
            <p:nvPr/>
          </p:nvSpPr>
          <p:spPr>
            <a:xfrm>
              <a:off x="411871" y="1394115"/>
              <a:ext cx="145704" cy="145704"/>
            </a:xfrm>
            <a:prstGeom prst="ellipse">
              <a:avLst/>
            </a:prstGeom>
            <a:solidFill>
              <a:schemeClr val="accent6">
                <a:satOff val="18029"/>
                <a:lumOff val="120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32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7203" t="23147" r="0" b="0"/>
          <a:stretch>
            <a:fillRect/>
          </a:stretch>
        </p:blipFill>
        <p:spPr>
          <a:xfrm>
            <a:off x="4040538" y="5306470"/>
            <a:ext cx="2902548" cy="2080743"/>
          </a:xfrm>
          <a:prstGeom prst="rect">
            <a:avLst/>
          </a:prstGeom>
          <a:ln w="12700">
            <a:miter lim="400000"/>
          </a:ln>
        </p:spPr>
      </p:pic>
      <p:sp>
        <p:nvSpPr>
          <p:cNvPr id="2322" name="Line"/>
          <p:cNvSpPr/>
          <p:nvPr/>
        </p:nvSpPr>
        <p:spPr>
          <a:xfrm flipV="1">
            <a:off x="2313731" y="5327755"/>
            <a:ext cx="1832714" cy="19918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3" name="Line"/>
          <p:cNvSpPr/>
          <p:nvPr/>
        </p:nvSpPr>
        <p:spPr>
          <a:xfrm flipV="1">
            <a:off x="2338387" y="7204023"/>
            <a:ext cx="2010679" cy="5132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4" name="Rounded Rectangle"/>
          <p:cNvSpPr/>
          <p:nvPr/>
        </p:nvSpPr>
        <p:spPr>
          <a:xfrm>
            <a:off x="4087974" y="5169497"/>
            <a:ext cx="2807872" cy="2030806"/>
          </a:xfrm>
          <a:prstGeom prst="roundRect">
            <a:avLst>
              <a:gd name="adj" fmla="val 16745"/>
            </a:avLst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5" name="Rounded Rectangle"/>
          <p:cNvSpPr/>
          <p:nvPr/>
        </p:nvSpPr>
        <p:spPr>
          <a:xfrm>
            <a:off x="1723907" y="7332460"/>
            <a:ext cx="641611" cy="426147"/>
          </a:xfrm>
          <a:prstGeom prst="roundRect">
            <a:avLst>
              <a:gd name="adj" fmla="val 16745"/>
            </a:avLst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6" name="Reverse…"/>
          <p:cNvSpPr txBox="1"/>
          <p:nvPr/>
        </p:nvSpPr>
        <p:spPr>
          <a:xfrm>
            <a:off x="7121431" y="5955360"/>
            <a:ext cx="15669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Reverse </a:t>
            </a:r>
          </a:p>
          <a:p>
            <a:pPr>
              <a:defRPr b="0"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transcription</a:t>
            </a:r>
          </a:p>
        </p:txBody>
      </p:sp>
      <p:sp>
        <p:nvSpPr>
          <p:cNvPr id="2327" name="(joint downstream processing)"/>
          <p:cNvSpPr txBox="1"/>
          <p:nvPr/>
        </p:nvSpPr>
        <p:spPr>
          <a:xfrm>
            <a:off x="2911416" y="7894544"/>
            <a:ext cx="542936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(joint downstream processing)</a:t>
            </a:r>
          </a:p>
        </p:txBody>
      </p:sp>
      <p:sp>
        <p:nvSpPr>
          <p:cNvPr id="2328" name="PCR"/>
          <p:cNvSpPr txBox="1"/>
          <p:nvPr/>
        </p:nvSpPr>
        <p:spPr>
          <a:xfrm>
            <a:off x="9516504" y="6114110"/>
            <a:ext cx="67739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PCR</a:t>
            </a:r>
          </a:p>
        </p:txBody>
      </p:sp>
      <p:sp>
        <p:nvSpPr>
          <p:cNvPr id="2329" name="Sequencing"/>
          <p:cNvSpPr txBox="1"/>
          <p:nvPr/>
        </p:nvSpPr>
        <p:spPr>
          <a:xfrm>
            <a:off x="11158302" y="6114110"/>
            <a:ext cx="152307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Sequencing</a:t>
            </a:r>
          </a:p>
        </p:txBody>
      </p:sp>
      <p:sp>
        <p:nvSpPr>
          <p:cNvPr id="2330" name="Line"/>
          <p:cNvSpPr/>
          <p:nvPr/>
        </p:nvSpPr>
        <p:spPr>
          <a:xfrm>
            <a:off x="8610917" y="6323660"/>
            <a:ext cx="812166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1" name="Line"/>
          <p:cNvSpPr/>
          <p:nvPr/>
        </p:nvSpPr>
        <p:spPr>
          <a:xfrm>
            <a:off x="10261917" y="6323660"/>
            <a:ext cx="812166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3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35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grpSp>
        <p:nvGrpSpPr>
          <p:cNvPr id="2352" name="Group"/>
          <p:cNvGrpSpPr/>
          <p:nvPr/>
        </p:nvGrpSpPr>
        <p:grpSpPr>
          <a:xfrm>
            <a:off x="2759630" y="1562226"/>
            <a:ext cx="9263540" cy="3889933"/>
            <a:chOff x="0" y="0"/>
            <a:chExt cx="9263538" cy="3889931"/>
          </a:xfrm>
        </p:grpSpPr>
        <p:grpSp>
          <p:nvGrpSpPr>
            <p:cNvPr id="2346" name="Group"/>
            <p:cNvGrpSpPr/>
            <p:nvPr/>
          </p:nvGrpSpPr>
          <p:grpSpPr>
            <a:xfrm>
              <a:off x="293699" y="0"/>
              <a:ext cx="4604516" cy="3375824"/>
              <a:chOff x="0" y="0"/>
              <a:chExt cx="4604515" cy="3375823"/>
            </a:xfrm>
          </p:grpSpPr>
          <p:pic>
            <p:nvPicPr>
              <p:cNvPr id="2336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639624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37" name="Rectangle"/>
              <p:cNvSpPr/>
              <p:nvPr/>
            </p:nvSpPr>
            <p:spPr>
              <a:xfrm>
                <a:off x="1744404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33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79139" t="0" r="0" b="0"/>
              <a:stretch>
                <a:fillRect/>
              </a:stretch>
            </p:blipFill>
            <p:spPr>
              <a:xfrm>
                <a:off x="55026" y="0"/>
                <a:ext cx="1787168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39" name="Rectangle"/>
              <p:cNvSpPr/>
              <p:nvPr/>
            </p:nvSpPr>
            <p:spPr>
              <a:xfrm>
                <a:off x="153320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40" name="Rectangle"/>
              <p:cNvSpPr/>
              <p:nvPr/>
            </p:nvSpPr>
            <p:spPr>
              <a:xfrm>
                <a:off x="897083" y="898713"/>
                <a:ext cx="1191790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41" name="cell"/>
              <p:cNvSpPr txBox="1"/>
              <p:nvPr/>
            </p:nvSpPr>
            <p:spPr>
              <a:xfrm>
                <a:off x="0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342" name="Rectangle"/>
              <p:cNvSpPr/>
              <p:nvPr/>
            </p:nvSpPr>
            <p:spPr>
              <a:xfrm>
                <a:off x="2063343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43" name="Rounded Rectangle"/>
              <p:cNvSpPr/>
              <p:nvPr/>
            </p:nvSpPr>
            <p:spPr>
              <a:xfrm>
                <a:off x="1796643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44" name="Line"/>
              <p:cNvSpPr/>
              <p:nvPr/>
            </p:nvSpPr>
            <p:spPr>
              <a:xfrm>
                <a:off x="1278089" y="1136848"/>
                <a:ext cx="13653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45" name="barcoded bead"/>
              <p:cNvSpPr txBox="1"/>
              <p:nvPr/>
            </p:nvSpPr>
            <p:spPr>
              <a:xfrm>
                <a:off x="1220825" y="800099"/>
                <a:ext cx="1574293" cy="337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barcoded bead</a:t>
                </a:r>
              </a:p>
            </p:txBody>
          </p:sp>
        </p:grpSp>
        <p:sp>
          <p:nvSpPr>
            <p:cNvPr id="2347" name="Rectangle"/>
            <p:cNvSpPr/>
            <p:nvPr/>
          </p:nvSpPr>
          <p:spPr>
            <a:xfrm>
              <a:off x="0" y="1815973"/>
              <a:ext cx="592535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351" name="Group"/>
            <p:cNvGrpSpPr/>
            <p:nvPr/>
          </p:nvGrpSpPr>
          <p:grpSpPr>
            <a:xfrm>
              <a:off x="5003800" y="330200"/>
              <a:ext cx="4259739" cy="3559732"/>
              <a:chOff x="25400" y="0"/>
              <a:chExt cx="4259738" cy="3559731"/>
            </a:xfrm>
          </p:grpSpPr>
          <p:pic>
            <p:nvPicPr>
              <p:cNvPr id="234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83853" y="0"/>
                <a:ext cx="3901286" cy="35597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49" name="Rectangle"/>
              <p:cNvSpPr/>
              <p:nvPr/>
            </p:nvSpPr>
            <p:spPr>
              <a:xfrm>
                <a:off x="25400" y="1295527"/>
                <a:ext cx="592535" cy="3913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50" name="Rectangle"/>
              <p:cNvSpPr/>
              <p:nvPr/>
            </p:nvSpPr>
            <p:spPr>
              <a:xfrm>
                <a:off x="1536700" y="495427"/>
                <a:ext cx="592535" cy="3913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2355" name="Group"/>
          <p:cNvGrpSpPr/>
          <p:nvPr/>
        </p:nvGrpSpPr>
        <p:grpSpPr>
          <a:xfrm>
            <a:off x="-38100" y="6223000"/>
            <a:ext cx="1419115" cy="2584400"/>
            <a:chOff x="0" y="0"/>
            <a:chExt cx="1419114" cy="2584399"/>
          </a:xfrm>
        </p:grpSpPr>
        <p:pic>
          <p:nvPicPr>
            <p:cNvPr id="235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3147" r="71629" b="0"/>
            <a:stretch>
              <a:fillRect/>
            </a:stretch>
          </p:blipFill>
          <p:spPr>
            <a:xfrm>
              <a:off x="112779" y="181509"/>
              <a:ext cx="1306336" cy="2402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4" name="Rectangle"/>
            <p:cNvSpPr/>
            <p:nvPr/>
          </p:nvSpPr>
          <p:spPr>
            <a:xfrm>
              <a:off x="0" y="0"/>
              <a:ext cx="592535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097" t="0" r="19325" b="0"/>
          <a:stretch>
            <a:fillRect/>
          </a:stretch>
        </p:blipFill>
        <p:spPr>
          <a:xfrm>
            <a:off x="-118001" y="1517451"/>
            <a:ext cx="2756912" cy="3235265"/>
          </a:xfrm>
          <a:prstGeom prst="rect">
            <a:avLst/>
          </a:prstGeom>
          <a:ln w="12700">
            <a:miter lim="400000"/>
          </a:ln>
        </p:spPr>
      </p:pic>
      <p:sp>
        <p:nvSpPr>
          <p:cNvPr id="2357" name="Line"/>
          <p:cNvSpPr/>
          <p:nvPr/>
        </p:nvSpPr>
        <p:spPr>
          <a:xfrm>
            <a:off x="124694" y="3048000"/>
            <a:ext cx="847263" cy="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8" name="droplets"/>
          <p:cNvSpPr txBox="1"/>
          <p:nvPr/>
        </p:nvSpPr>
        <p:spPr>
          <a:xfrm>
            <a:off x="97345" y="2729804"/>
            <a:ext cx="8121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droplets</a:t>
            </a:r>
          </a:p>
        </p:txBody>
      </p:sp>
      <p:grpSp>
        <p:nvGrpSpPr>
          <p:cNvPr id="2369" name="Group"/>
          <p:cNvGrpSpPr/>
          <p:nvPr/>
        </p:nvGrpSpPr>
        <p:grpSpPr>
          <a:xfrm>
            <a:off x="1499967" y="6410381"/>
            <a:ext cx="1120127" cy="1676133"/>
            <a:chOff x="141" y="0"/>
            <a:chExt cx="1120126" cy="1676132"/>
          </a:xfrm>
        </p:grpSpPr>
        <p:grpSp>
          <p:nvGrpSpPr>
            <p:cNvPr id="2361" name="Group"/>
            <p:cNvGrpSpPr/>
            <p:nvPr/>
          </p:nvGrpSpPr>
          <p:grpSpPr>
            <a:xfrm>
              <a:off x="141" y="-1"/>
              <a:ext cx="1120128" cy="1676134"/>
              <a:chOff x="141" y="0"/>
              <a:chExt cx="1120126" cy="1676132"/>
            </a:xfrm>
          </p:grpSpPr>
          <p:sp>
            <p:nvSpPr>
              <p:cNvPr id="2359" name="Shape"/>
              <p:cNvSpPr/>
              <p:nvPr/>
            </p:nvSpPr>
            <p:spPr>
              <a:xfrm>
                <a:off x="44442" y="938505"/>
                <a:ext cx="1031335" cy="689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chemeClr val="accent1">
                  <a:lumOff val="16847"/>
                  <a:alpha val="2972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360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19617" t="4113" r="19786" b="5211"/>
              <a:stretch>
                <a:fillRect/>
              </a:stretch>
            </p:blipFill>
            <p:spPr>
              <a:xfrm>
                <a:off x="141" y="-1"/>
                <a:ext cx="1120128" cy="1676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6" fill="norm" stroke="1" extrusionOk="0">
                    <a:moveTo>
                      <a:pt x="10718" y="0"/>
                    </a:moveTo>
                    <a:cubicBezTo>
                      <a:pt x="8965" y="1"/>
                      <a:pt x="7214" y="14"/>
                      <a:pt x="7036" y="41"/>
                    </a:cubicBezTo>
                    <a:cubicBezTo>
                      <a:pt x="6487" y="127"/>
                      <a:pt x="6172" y="520"/>
                      <a:pt x="6172" y="1120"/>
                    </a:cubicBezTo>
                    <a:cubicBezTo>
                      <a:pt x="6173" y="1532"/>
                      <a:pt x="6293" y="1755"/>
                      <a:pt x="6627" y="1943"/>
                    </a:cubicBezTo>
                    <a:lnTo>
                      <a:pt x="6930" y="2112"/>
                    </a:lnTo>
                    <a:lnTo>
                      <a:pt x="6915" y="5733"/>
                    </a:lnTo>
                    <a:lnTo>
                      <a:pt x="6900" y="9358"/>
                    </a:lnTo>
                    <a:lnTo>
                      <a:pt x="6248" y="9588"/>
                    </a:lnTo>
                    <a:cubicBezTo>
                      <a:pt x="3747" y="10472"/>
                      <a:pt x="1792" y="12091"/>
                      <a:pt x="740" y="14150"/>
                    </a:cubicBezTo>
                    <a:cubicBezTo>
                      <a:pt x="38" y="15523"/>
                      <a:pt x="-177" y="16909"/>
                      <a:pt x="149" y="17964"/>
                    </a:cubicBezTo>
                    <a:cubicBezTo>
                      <a:pt x="544" y="19244"/>
                      <a:pt x="1874" y="20360"/>
                      <a:pt x="3968" y="21170"/>
                    </a:cubicBezTo>
                    <a:cubicBezTo>
                      <a:pt x="4673" y="21443"/>
                      <a:pt x="5160" y="21554"/>
                      <a:pt x="5763" y="21580"/>
                    </a:cubicBezTo>
                    <a:cubicBezTo>
                      <a:pt x="6086" y="21593"/>
                      <a:pt x="8567" y="21600"/>
                      <a:pt x="11287" y="21595"/>
                    </a:cubicBezTo>
                    <a:lnTo>
                      <a:pt x="16234" y="21585"/>
                    </a:lnTo>
                    <a:lnTo>
                      <a:pt x="16871" y="21380"/>
                    </a:lnTo>
                    <a:cubicBezTo>
                      <a:pt x="19576" y="20500"/>
                      <a:pt x="21141" y="19085"/>
                      <a:pt x="21371" y="17305"/>
                    </a:cubicBezTo>
                    <a:cubicBezTo>
                      <a:pt x="21423" y="16905"/>
                      <a:pt x="21314" y="15971"/>
                      <a:pt x="21159" y="15464"/>
                    </a:cubicBezTo>
                    <a:cubicBezTo>
                      <a:pt x="20596" y="13624"/>
                      <a:pt x="19361" y="12036"/>
                      <a:pt x="17522" y="10810"/>
                    </a:cubicBezTo>
                    <a:cubicBezTo>
                      <a:pt x="16693" y="10257"/>
                      <a:pt x="16036" y="9931"/>
                      <a:pt x="15128" y="9614"/>
                    </a:cubicBezTo>
                    <a:lnTo>
                      <a:pt x="14545" y="9414"/>
                    </a:lnTo>
                    <a:lnTo>
                      <a:pt x="14530" y="5768"/>
                    </a:lnTo>
                    <a:lnTo>
                      <a:pt x="14514" y="2128"/>
                    </a:lnTo>
                    <a:lnTo>
                      <a:pt x="14817" y="1933"/>
                    </a:lnTo>
                    <a:cubicBezTo>
                      <a:pt x="15164" y="1714"/>
                      <a:pt x="15271" y="1516"/>
                      <a:pt x="15272" y="1089"/>
                    </a:cubicBezTo>
                    <a:cubicBezTo>
                      <a:pt x="15273" y="513"/>
                      <a:pt x="14954" y="128"/>
                      <a:pt x="14401" y="41"/>
                    </a:cubicBezTo>
                    <a:cubicBezTo>
                      <a:pt x="14225" y="14"/>
                      <a:pt x="12472" y="0"/>
                      <a:pt x="10718" y="0"/>
                    </a:cubicBezTo>
                    <a:close/>
                    <a:moveTo>
                      <a:pt x="7514" y="905"/>
                    </a:moveTo>
                    <a:lnTo>
                      <a:pt x="10718" y="905"/>
                    </a:lnTo>
                    <a:lnTo>
                      <a:pt x="13923" y="905"/>
                    </a:lnTo>
                    <a:lnTo>
                      <a:pt x="13946" y="1033"/>
                    </a:lnTo>
                    <a:cubicBezTo>
                      <a:pt x="13965" y="1144"/>
                      <a:pt x="13934" y="1166"/>
                      <a:pt x="13689" y="1233"/>
                    </a:cubicBezTo>
                    <a:cubicBezTo>
                      <a:pt x="13533" y="1275"/>
                      <a:pt x="13377" y="1350"/>
                      <a:pt x="13340" y="1396"/>
                    </a:cubicBezTo>
                    <a:cubicBezTo>
                      <a:pt x="13298" y="1449"/>
                      <a:pt x="13272" y="3050"/>
                      <a:pt x="13272" y="5666"/>
                    </a:cubicBezTo>
                    <a:lnTo>
                      <a:pt x="13272" y="9844"/>
                    </a:lnTo>
                    <a:lnTo>
                      <a:pt x="13416" y="9972"/>
                    </a:lnTo>
                    <a:cubicBezTo>
                      <a:pt x="13496" y="10040"/>
                      <a:pt x="13891" y="10208"/>
                      <a:pt x="14295" y="10345"/>
                    </a:cubicBezTo>
                    <a:cubicBezTo>
                      <a:pt x="15205" y="10653"/>
                      <a:pt x="15955" y="11026"/>
                      <a:pt x="16727" y="11562"/>
                    </a:cubicBezTo>
                    <a:cubicBezTo>
                      <a:pt x="18035" y="12471"/>
                      <a:pt x="18982" y="13558"/>
                      <a:pt x="19568" y="14819"/>
                    </a:cubicBezTo>
                    <a:cubicBezTo>
                      <a:pt x="19983" y="15713"/>
                      <a:pt x="20179" y="16848"/>
                      <a:pt x="20030" y="17509"/>
                    </a:cubicBezTo>
                    <a:cubicBezTo>
                      <a:pt x="19748" y="18765"/>
                      <a:pt x="18471" y="19827"/>
                      <a:pt x="16386" y="20536"/>
                    </a:cubicBezTo>
                    <a:lnTo>
                      <a:pt x="15772" y="20746"/>
                    </a:lnTo>
                    <a:lnTo>
                      <a:pt x="10734" y="20746"/>
                    </a:lnTo>
                    <a:lnTo>
                      <a:pt x="5695" y="20746"/>
                    </a:lnTo>
                    <a:lnTo>
                      <a:pt x="4884" y="20465"/>
                    </a:lnTo>
                    <a:cubicBezTo>
                      <a:pt x="3326" y="19930"/>
                      <a:pt x="2216" y="19187"/>
                      <a:pt x="1672" y="18302"/>
                    </a:cubicBezTo>
                    <a:cubicBezTo>
                      <a:pt x="1374" y="17818"/>
                      <a:pt x="1316" y="17558"/>
                      <a:pt x="1323" y="16839"/>
                    </a:cubicBezTo>
                    <a:cubicBezTo>
                      <a:pt x="1335" y="15710"/>
                      <a:pt x="1715" y="14674"/>
                      <a:pt x="2558" y="13505"/>
                    </a:cubicBezTo>
                    <a:cubicBezTo>
                      <a:pt x="3304" y="12473"/>
                      <a:pt x="4503" y="11463"/>
                      <a:pt x="5725" y="10841"/>
                    </a:cubicBezTo>
                    <a:cubicBezTo>
                      <a:pt x="5991" y="10706"/>
                      <a:pt x="6609" y="10463"/>
                      <a:pt x="7104" y="10299"/>
                    </a:cubicBezTo>
                    <a:cubicBezTo>
                      <a:pt x="7775" y="10078"/>
                      <a:pt x="8029" y="9974"/>
                      <a:pt x="8089" y="9885"/>
                    </a:cubicBezTo>
                    <a:cubicBezTo>
                      <a:pt x="8150" y="9795"/>
                      <a:pt x="8173" y="8699"/>
                      <a:pt x="8173" y="5610"/>
                    </a:cubicBezTo>
                    <a:cubicBezTo>
                      <a:pt x="8173" y="1026"/>
                      <a:pt x="8201" y="1298"/>
                      <a:pt x="7741" y="1217"/>
                    </a:cubicBezTo>
                    <a:cubicBezTo>
                      <a:pt x="7555" y="1185"/>
                      <a:pt x="7514" y="1158"/>
                      <a:pt x="7514" y="1043"/>
                    </a:cubicBezTo>
                    <a:lnTo>
                      <a:pt x="7514" y="905"/>
                    </a:lnTo>
                    <a:close/>
                    <a:moveTo>
                      <a:pt x="13492" y="10800"/>
                    </a:moveTo>
                    <a:cubicBezTo>
                      <a:pt x="13345" y="10786"/>
                      <a:pt x="13259" y="10812"/>
                      <a:pt x="13204" y="10882"/>
                    </a:cubicBezTo>
                    <a:cubicBezTo>
                      <a:pt x="13086" y="11030"/>
                      <a:pt x="13183" y="11145"/>
                      <a:pt x="13499" y="11230"/>
                    </a:cubicBezTo>
                    <a:cubicBezTo>
                      <a:pt x="14407" y="11472"/>
                      <a:pt x="15782" y="12258"/>
                      <a:pt x="16530" y="12963"/>
                    </a:cubicBezTo>
                    <a:cubicBezTo>
                      <a:pt x="17592" y="13965"/>
                      <a:pt x="18213" y="15092"/>
                      <a:pt x="18378" y="16297"/>
                    </a:cubicBezTo>
                    <a:cubicBezTo>
                      <a:pt x="18421" y="16607"/>
                      <a:pt x="18492" y="16884"/>
                      <a:pt x="18530" y="16916"/>
                    </a:cubicBezTo>
                    <a:cubicBezTo>
                      <a:pt x="18610" y="16984"/>
                      <a:pt x="18778" y="16996"/>
                      <a:pt x="18916" y="16936"/>
                    </a:cubicBezTo>
                    <a:cubicBezTo>
                      <a:pt x="18994" y="16903"/>
                      <a:pt x="19009" y="16795"/>
                      <a:pt x="18977" y="16410"/>
                    </a:cubicBezTo>
                    <a:cubicBezTo>
                      <a:pt x="18786" y="14137"/>
                      <a:pt x="16786" y="11895"/>
                      <a:pt x="14143" y="10979"/>
                    </a:cubicBezTo>
                    <a:cubicBezTo>
                      <a:pt x="13840" y="10874"/>
                      <a:pt x="13638" y="10814"/>
                      <a:pt x="13492" y="10800"/>
                    </a:cubicBezTo>
                    <a:close/>
                    <a:moveTo>
                      <a:pt x="18303" y="17422"/>
                    </a:moveTo>
                    <a:cubicBezTo>
                      <a:pt x="18147" y="17433"/>
                      <a:pt x="17991" y="17479"/>
                      <a:pt x="17856" y="17571"/>
                    </a:cubicBezTo>
                    <a:cubicBezTo>
                      <a:pt x="17607" y="17739"/>
                      <a:pt x="17612" y="18076"/>
                      <a:pt x="17863" y="18246"/>
                    </a:cubicBezTo>
                    <a:cubicBezTo>
                      <a:pt x="17961" y="18311"/>
                      <a:pt x="18107" y="18373"/>
                      <a:pt x="18189" y="18384"/>
                    </a:cubicBezTo>
                    <a:cubicBezTo>
                      <a:pt x="18600" y="18434"/>
                      <a:pt x="18958" y="18300"/>
                      <a:pt x="19068" y="18051"/>
                    </a:cubicBezTo>
                    <a:cubicBezTo>
                      <a:pt x="19232" y="17682"/>
                      <a:pt x="18770" y="17391"/>
                      <a:pt x="18303" y="1742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362" name="Circle"/>
            <p:cNvSpPr/>
            <p:nvPr/>
          </p:nvSpPr>
          <p:spPr>
            <a:xfrm>
              <a:off x="280464" y="1038515"/>
              <a:ext cx="145704" cy="14570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63" name="Circle"/>
            <p:cNvSpPr/>
            <p:nvPr/>
          </p:nvSpPr>
          <p:spPr>
            <a:xfrm>
              <a:off x="487278" y="936915"/>
              <a:ext cx="145704" cy="14570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64" name="Circle"/>
            <p:cNvSpPr/>
            <p:nvPr/>
          </p:nvSpPr>
          <p:spPr>
            <a:xfrm>
              <a:off x="691271" y="1038515"/>
              <a:ext cx="145704" cy="145704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65" name="Circle"/>
            <p:cNvSpPr/>
            <p:nvPr/>
          </p:nvSpPr>
          <p:spPr>
            <a:xfrm>
              <a:off x="691271" y="1292515"/>
              <a:ext cx="145704" cy="145704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66" name="Circle"/>
            <p:cNvSpPr/>
            <p:nvPr/>
          </p:nvSpPr>
          <p:spPr>
            <a:xfrm>
              <a:off x="132471" y="1292515"/>
              <a:ext cx="145704" cy="145704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67" name="Circle"/>
            <p:cNvSpPr/>
            <p:nvPr/>
          </p:nvSpPr>
          <p:spPr>
            <a:xfrm>
              <a:off x="449971" y="1190915"/>
              <a:ext cx="145704" cy="145704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68" name="Circle"/>
            <p:cNvSpPr/>
            <p:nvPr/>
          </p:nvSpPr>
          <p:spPr>
            <a:xfrm>
              <a:off x="411871" y="1394115"/>
              <a:ext cx="145704" cy="145704"/>
            </a:xfrm>
            <a:prstGeom prst="ellipse">
              <a:avLst/>
            </a:prstGeom>
            <a:solidFill>
              <a:schemeClr val="accent6">
                <a:satOff val="18029"/>
                <a:lumOff val="1206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pic>
        <p:nvPicPr>
          <p:cNvPr id="2370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7203" t="23147" r="0" b="0"/>
          <a:stretch>
            <a:fillRect/>
          </a:stretch>
        </p:blipFill>
        <p:spPr>
          <a:xfrm>
            <a:off x="4040538" y="5306470"/>
            <a:ext cx="2902548" cy="2080743"/>
          </a:xfrm>
          <a:prstGeom prst="rect">
            <a:avLst/>
          </a:prstGeom>
          <a:ln w="12700">
            <a:miter lim="400000"/>
          </a:ln>
        </p:spPr>
      </p:pic>
      <p:sp>
        <p:nvSpPr>
          <p:cNvPr id="2371" name="Line"/>
          <p:cNvSpPr/>
          <p:nvPr/>
        </p:nvSpPr>
        <p:spPr>
          <a:xfrm flipV="1">
            <a:off x="2313731" y="5327755"/>
            <a:ext cx="1832714" cy="19918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2" name="Line"/>
          <p:cNvSpPr/>
          <p:nvPr/>
        </p:nvSpPr>
        <p:spPr>
          <a:xfrm flipV="1">
            <a:off x="2338387" y="7204023"/>
            <a:ext cx="2010679" cy="5132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3" name="Rounded Rectangle"/>
          <p:cNvSpPr/>
          <p:nvPr/>
        </p:nvSpPr>
        <p:spPr>
          <a:xfrm>
            <a:off x="4087974" y="5169497"/>
            <a:ext cx="2807872" cy="2030806"/>
          </a:xfrm>
          <a:prstGeom prst="roundRect">
            <a:avLst>
              <a:gd name="adj" fmla="val 16745"/>
            </a:avLst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4" name="Rounded Rectangle"/>
          <p:cNvSpPr/>
          <p:nvPr/>
        </p:nvSpPr>
        <p:spPr>
          <a:xfrm>
            <a:off x="1723907" y="7332460"/>
            <a:ext cx="641611" cy="426147"/>
          </a:xfrm>
          <a:prstGeom prst="roundRect">
            <a:avLst>
              <a:gd name="adj" fmla="val 16745"/>
            </a:avLst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5" name="Reverse…"/>
          <p:cNvSpPr txBox="1"/>
          <p:nvPr/>
        </p:nvSpPr>
        <p:spPr>
          <a:xfrm>
            <a:off x="7121431" y="5955360"/>
            <a:ext cx="156695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Reverse </a:t>
            </a:r>
          </a:p>
          <a:p>
            <a:pPr>
              <a:defRPr b="0"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transcription</a:t>
            </a:r>
          </a:p>
        </p:txBody>
      </p:sp>
      <p:sp>
        <p:nvSpPr>
          <p:cNvPr id="2376" name="(joint downstream processing)"/>
          <p:cNvSpPr txBox="1"/>
          <p:nvPr/>
        </p:nvSpPr>
        <p:spPr>
          <a:xfrm>
            <a:off x="2911416" y="7894544"/>
            <a:ext cx="542936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3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(joint downstream processing)</a:t>
            </a:r>
          </a:p>
        </p:txBody>
      </p:sp>
      <p:sp>
        <p:nvSpPr>
          <p:cNvPr id="2377" name="PCR"/>
          <p:cNvSpPr txBox="1"/>
          <p:nvPr/>
        </p:nvSpPr>
        <p:spPr>
          <a:xfrm>
            <a:off x="9516504" y="6114110"/>
            <a:ext cx="67739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PCR</a:t>
            </a:r>
          </a:p>
        </p:txBody>
      </p:sp>
      <p:sp>
        <p:nvSpPr>
          <p:cNvPr id="2378" name="Sequencing"/>
          <p:cNvSpPr txBox="1"/>
          <p:nvPr/>
        </p:nvSpPr>
        <p:spPr>
          <a:xfrm>
            <a:off x="11158302" y="6114110"/>
            <a:ext cx="152307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Sequencing</a:t>
            </a:r>
          </a:p>
        </p:txBody>
      </p:sp>
      <p:sp>
        <p:nvSpPr>
          <p:cNvPr id="2379" name="Line"/>
          <p:cNvSpPr/>
          <p:nvPr/>
        </p:nvSpPr>
        <p:spPr>
          <a:xfrm>
            <a:off x="8610917" y="6323660"/>
            <a:ext cx="812166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0" name="Line"/>
          <p:cNvSpPr/>
          <p:nvPr/>
        </p:nvSpPr>
        <p:spPr>
          <a:xfrm>
            <a:off x="10261917" y="6323660"/>
            <a:ext cx="812166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1" name="Rounded Rectangle"/>
          <p:cNvSpPr/>
          <p:nvPr/>
        </p:nvSpPr>
        <p:spPr>
          <a:xfrm>
            <a:off x="11090718" y="5989399"/>
            <a:ext cx="1658239" cy="668523"/>
          </a:xfrm>
          <a:prstGeom prst="roundRect">
            <a:avLst>
              <a:gd name="adj" fmla="val 28496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38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86332" y="6724660"/>
            <a:ext cx="667011" cy="56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7" name="Group"/>
          <p:cNvGrpSpPr/>
          <p:nvPr/>
        </p:nvGrpSpPr>
        <p:grpSpPr>
          <a:xfrm>
            <a:off x="3212623" y="2044826"/>
            <a:ext cx="4588371" cy="1203977"/>
            <a:chOff x="0" y="0"/>
            <a:chExt cx="4588370" cy="1203975"/>
          </a:xfrm>
        </p:grpSpPr>
        <p:pic>
          <p:nvPicPr>
            <p:cNvPr id="238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77201"/>
            <a:stretch>
              <a:fillRect/>
            </a:stretch>
          </p:blipFill>
          <p:spPr>
            <a:xfrm>
              <a:off x="0" y="0"/>
              <a:ext cx="4459048" cy="1203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5" name="Rectangle"/>
            <p:cNvSpPr/>
            <p:nvPr/>
          </p:nvSpPr>
          <p:spPr>
            <a:xfrm>
              <a:off x="284955" y="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86" name="Rectangle"/>
            <p:cNvSpPr/>
            <p:nvPr/>
          </p:nvSpPr>
          <p:spPr>
            <a:xfrm>
              <a:off x="4018755" y="21590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388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8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390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sp>
        <p:nvSpPr>
          <p:cNvPr id="2391" name="Sequencing:"/>
          <p:cNvSpPr txBox="1"/>
          <p:nvPr/>
        </p:nvSpPr>
        <p:spPr>
          <a:xfrm>
            <a:off x="751005" y="2584449"/>
            <a:ext cx="280774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Sequencing:</a:t>
            </a:r>
          </a:p>
        </p:txBody>
      </p:sp>
      <p:sp>
        <p:nvSpPr>
          <p:cNvPr id="2392" name="Rectangle"/>
          <p:cNvSpPr/>
          <p:nvPr/>
        </p:nvSpPr>
        <p:spPr>
          <a:xfrm>
            <a:off x="6261100" y="2470933"/>
            <a:ext cx="1415058" cy="495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3" name="cDNA from transcript"/>
          <p:cNvSpPr txBox="1"/>
          <p:nvPr/>
        </p:nvSpPr>
        <p:spPr>
          <a:xfrm>
            <a:off x="7041839" y="2498005"/>
            <a:ext cx="252792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cDNA from transcript </a:t>
            </a:r>
          </a:p>
        </p:txBody>
      </p:sp>
      <p:sp>
        <p:nvSpPr>
          <p:cNvPr id="2394" name="Rectangle"/>
          <p:cNvSpPr/>
          <p:nvPr/>
        </p:nvSpPr>
        <p:spPr>
          <a:xfrm>
            <a:off x="5727700" y="3031342"/>
            <a:ext cx="6350000" cy="89028"/>
          </a:xfrm>
          <a:prstGeom prst="rect">
            <a:avLst/>
          </a:prstGeom>
          <a:solidFill>
            <a:srgbClr val="64ACA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Line"/>
          <p:cNvSpPr/>
          <p:nvPr/>
        </p:nvSpPr>
        <p:spPr>
          <a:xfrm>
            <a:off x="5740400" y="6100784"/>
            <a:ext cx="26162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7" name="Line"/>
          <p:cNvSpPr/>
          <p:nvPr/>
        </p:nvSpPr>
        <p:spPr>
          <a:xfrm>
            <a:off x="5740400" y="4576784"/>
            <a:ext cx="18812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8" name="Line"/>
          <p:cNvSpPr/>
          <p:nvPr/>
        </p:nvSpPr>
        <p:spPr>
          <a:xfrm>
            <a:off x="5740400" y="4957784"/>
            <a:ext cx="26162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9" name="Line"/>
          <p:cNvSpPr/>
          <p:nvPr/>
        </p:nvSpPr>
        <p:spPr>
          <a:xfrm>
            <a:off x="5740400" y="3814784"/>
            <a:ext cx="18812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403" name="Group"/>
          <p:cNvGrpSpPr/>
          <p:nvPr/>
        </p:nvGrpSpPr>
        <p:grpSpPr>
          <a:xfrm>
            <a:off x="3212623" y="2044826"/>
            <a:ext cx="4588371" cy="1203977"/>
            <a:chOff x="0" y="0"/>
            <a:chExt cx="4588370" cy="1203975"/>
          </a:xfrm>
        </p:grpSpPr>
        <p:pic>
          <p:nvPicPr>
            <p:cNvPr id="24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77201"/>
            <a:stretch>
              <a:fillRect/>
            </a:stretch>
          </p:blipFill>
          <p:spPr>
            <a:xfrm>
              <a:off x="0" y="0"/>
              <a:ext cx="4459048" cy="1203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1" name="Rectangle"/>
            <p:cNvSpPr/>
            <p:nvPr/>
          </p:nvSpPr>
          <p:spPr>
            <a:xfrm>
              <a:off x="284955" y="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02" name="Rectangle"/>
            <p:cNvSpPr/>
            <p:nvPr/>
          </p:nvSpPr>
          <p:spPr>
            <a:xfrm>
              <a:off x="4018755" y="21590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0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0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06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sp>
        <p:nvSpPr>
          <p:cNvPr id="2407" name="Sequencing:"/>
          <p:cNvSpPr txBox="1"/>
          <p:nvPr/>
        </p:nvSpPr>
        <p:spPr>
          <a:xfrm>
            <a:off x="751005" y="2584449"/>
            <a:ext cx="280774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Sequencing:</a:t>
            </a:r>
          </a:p>
        </p:txBody>
      </p:sp>
      <p:sp>
        <p:nvSpPr>
          <p:cNvPr id="2408" name="Rectangle"/>
          <p:cNvSpPr/>
          <p:nvPr/>
        </p:nvSpPr>
        <p:spPr>
          <a:xfrm>
            <a:off x="5727700" y="3031342"/>
            <a:ext cx="6350000" cy="89028"/>
          </a:xfrm>
          <a:prstGeom prst="rect">
            <a:avLst/>
          </a:prstGeom>
          <a:solidFill>
            <a:srgbClr val="64ACA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9" name="Rectangle"/>
          <p:cNvSpPr/>
          <p:nvPr/>
        </p:nvSpPr>
        <p:spPr>
          <a:xfrm>
            <a:off x="4076700" y="3325002"/>
            <a:ext cx="165100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0" name="R1"/>
          <p:cNvSpPr txBox="1"/>
          <p:nvPr/>
        </p:nvSpPr>
        <p:spPr>
          <a:xfrm>
            <a:off x="4731435" y="3264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11" name="Rectangle"/>
          <p:cNvSpPr/>
          <p:nvPr/>
        </p:nvSpPr>
        <p:spPr>
          <a:xfrm>
            <a:off x="4076700" y="3706002"/>
            <a:ext cx="165100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2" name="R1"/>
          <p:cNvSpPr txBox="1"/>
          <p:nvPr/>
        </p:nvSpPr>
        <p:spPr>
          <a:xfrm>
            <a:off x="4731435" y="3645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13" name="Rectangle"/>
          <p:cNvSpPr/>
          <p:nvPr/>
        </p:nvSpPr>
        <p:spPr>
          <a:xfrm>
            <a:off x="4076700" y="4087002"/>
            <a:ext cx="165100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4" name="R1"/>
          <p:cNvSpPr txBox="1"/>
          <p:nvPr/>
        </p:nvSpPr>
        <p:spPr>
          <a:xfrm>
            <a:off x="4731435" y="4026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15" name="Rectangle"/>
          <p:cNvSpPr/>
          <p:nvPr/>
        </p:nvSpPr>
        <p:spPr>
          <a:xfrm>
            <a:off x="4076700" y="4468002"/>
            <a:ext cx="165100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6" name="R1"/>
          <p:cNvSpPr txBox="1"/>
          <p:nvPr/>
        </p:nvSpPr>
        <p:spPr>
          <a:xfrm>
            <a:off x="4731435" y="4407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17" name="Rectangle"/>
          <p:cNvSpPr/>
          <p:nvPr/>
        </p:nvSpPr>
        <p:spPr>
          <a:xfrm>
            <a:off x="4076700" y="4849002"/>
            <a:ext cx="165100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8" name="R1"/>
          <p:cNvSpPr txBox="1"/>
          <p:nvPr/>
        </p:nvSpPr>
        <p:spPr>
          <a:xfrm>
            <a:off x="4731435" y="4788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19" name="Line"/>
          <p:cNvSpPr/>
          <p:nvPr/>
        </p:nvSpPr>
        <p:spPr>
          <a:xfrm>
            <a:off x="5740400" y="3433784"/>
            <a:ext cx="26162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0" name="Rectangle"/>
          <p:cNvSpPr/>
          <p:nvPr/>
        </p:nvSpPr>
        <p:spPr>
          <a:xfrm>
            <a:off x="8225631" y="3325002"/>
            <a:ext cx="1159669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1" name="R2"/>
          <p:cNvSpPr txBox="1"/>
          <p:nvPr/>
        </p:nvSpPr>
        <p:spPr>
          <a:xfrm>
            <a:off x="8643035" y="3264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22" name="Rectangle"/>
          <p:cNvSpPr/>
          <p:nvPr/>
        </p:nvSpPr>
        <p:spPr>
          <a:xfrm>
            <a:off x="7344965" y="3706002"/>
            <a:ext cx="115967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3" name="R2"/>
          <p:cNvSpPr txBox="1"/>
          <p:nvPr/>
        </p:nvSpPr>
        <p:spPr>
          <a:xfrm>
            <a:off x="7754035" y="3645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24" name="Rectangle"/>
          <p:cNvSpPr/>
          <p:nvPr/>
        </p:nvSpPr>
        <p:spPr>
          <a:xfrm>
            <a:off x="8617942" y="4087002"/>
            <a:ext cx="1153716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5" name="R2"/>
          <p:cNvSpPr txBox="1"/>
          <p:nvPr/>
        </p:nvSpPr>
        <p:spPr>
          <a:xfrm>
            <a:off x="9024035" y="4026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26" name="Rectangle"/>
          <p:cNvSpPr/>
          <p:nvPr/>
        </p:nvSpPr>
        <p:spPr>
          <a:xfrm>
            <a:off x="6585942" y="4468002"/>
            <a:ext cx="1153716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7" name="R2"/>
          <p:cNvSpPr txBox="1"/>
          <p:nvPr/>
        </p:nvSpPr>
        <p:spPr>
          <a:xfrm>
            <a:off x="6992035" y="4407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28" name="Rectangle"/>
          <p:cNvSpPr/>
          <p:nvPr/>
        </p:nvSpPr>
        <p:spPr>
          <a:xfrm>
            <a:off x="7982942" y="4849002"/>
            <a:ext cx="1153716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9" name="R2"/>
          <p:cNvSpPr txBox="1"/>
          <p:nvPr/>
        </p:nvSpPr>
        <p:spPr>
          <a:xfrm>
            <a:off x="8389035" y="4788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30" name="Line"/>
          <p:cNvSpPr/>
          <p:nvPr/>
        </p:nvSpPr>
        <p:spPr>
          <a:xfrm>
            <a:off x="5740400" y="4195784"/>
            <a:ext cx="28448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1" name="Line"/>
          <p:cNvSpPr/>
          <p:nvPr/>
        </p:nvSpPr>
        <p:spPr>
          <a:xfrm>
            <a:off x="5740400" y="6481784"/>
            <a:ext cx="46742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2" name="Line"/>
          <p:cNvSpPr/>
          <p:nvPr/>
        </p:nvSpPr>
        <p:spPr>
          <a:xfrm>
            <a:off x="5740400" y="6862784"/>
            <a:ext cx="18812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3" name="Line"/>
          <p:cNvSpPr/>
          <p:nvPr/>
        </p:nvSpPr>
        <p:spPr>
          <a:xfrm>
            <a:off x="5740400" y="5719784"/>
            <a:ext cx="318863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4" name="Rectangle"/>
          <p:cNvSpPr/>
          <p:nvPr/>
        </p:nvSpPr>
        <p:spPr>
          <a:xfrm>
            <a:off x="4076700" y="5230002"/>
            <a:ext cx="165100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5" name="R1"/>
          <p:cNvSpPr txBox="1"/>
          <p:nvPr/>
        </p:nvSpPr>
        <p:spPr>
          <a:xfrm>
            <a:off x="4731435" y="5169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36" name="Rectangle"/>
          <p:cNvSpPr/>
          <p:nvPr/>
        </p:nvSpPr>
        <p:spPr>
          <a:xfrm>
            <a:off x="4076700" y="5611002"/>
            <a:ext cx="165100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7" name="R1"/>
          <p:cNvSpPr txBox="1"/>
          <p:nvPr/>
        </p:nvSpPr>
        <p:spPr>
          <a:xfrm>
            <a:off x="4731435" y="5550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38" name="Rectangle"/>
          <p:cNvSpPr/>
          <p:nvPr/>
        </p:nvSpPr>
        <p:spPr>
          <a:xfrm>
            <a:off x="4076700" y="5992002"/>
            <a:ext cx="165100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9" name="R1"/>
          <p:cNvSpPr txBox="1"/>
          <p:nvPr/>
        </p:nvSpPr>
        <p:spPr>
          <a:xfrm>
            <a:off x="4731435" y="5931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40" name="Rectangle"/>
          <p:cNvSpPr/>
          <p:nvPr/>
        </p:nvSpPr>
        <p:spPr>
          <a:xfrm>
            <a:off x="4076700" y="6373002"/>
            <a:ext cx="1651000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1" name="R1"/>
          <p:cNvSpPr txBox="1"/>
          <p:nvPr/>
        </p:nvSpPr>
        <p:spPr>
          <a:xfrm>
            <a:off x="4731435" y="6312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42" name="Rectangle"/>
          <p:cNvSpPr/>
          <p:nvPr/>
        </p:nvSpPr>
        <p:spPr>
          <a:xfrm>
            <a:off x="4076700" y="6754001"/>
            <a:ext cx="1651000" cy="21756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3" name="R1"/>
          <p:cNvSpPr txBox="1"/>
          <p:nvPr/>
        </p:nvSpPr>
        <p:spPr>
          <a:xfrm>
            <a:off x="4731435" y="6693912"/>
            <a:ext cx="34153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R1</a:t>
            </a:r>
          </a:p>
        </p:txBody>
      </p:sp>
      <p:sp>
        <p:nvSpPr>
          <p:cNvPr id="2444" name="Line"/>
          <p:cNvSpPr/>
          <p:nvPr/>
        </p:nvSpPr>
        <p:spPr>
          <a:xfrm>
            <a:off x="5740400" y="5338784"/>
            <a:ext cx="36068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5" name="Rectangle"/>
          <p:cNvSpPr/>
          <p:nvPr/>
        </p:nvSpPr>
        <p:spPr>
          <a:xfrm>
            <a:off x="8998942" y="5230002"/>
            <a:ext cx="1153716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6" name="R2"/>
          <p:cNvSpPr txBox="1"/>
          <p:nvPr/>
        </p:nvSpPr>
        <p:spPr>
          <a:xfrm>
            <a:off x="9405035" y="5169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47" name="Rectangle"/>
          <p:cNvSpPr/>
          <p:nvPr/>
        </p:nvSpPr>
        <p:spPr>
          <a:xfrm>
            <a:off x="8503642" y="5611002"/>
            <a:ext cx="1153716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8" name="R2"/>
          <p:cNvSpPr txBox="1"/>
          <p:nvPr/>
        </p:nvSpPr>
        <p:spPr>
          <a:xfrm>
            <a:off x="8909735" y="5550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49" name="Rectangle"/>
          <p:cNvSpPr/>
          <p:nvPr/>
        </p:nvSpPr>
        <p:spPr>
          <a:xfrm>
            <a:off x="7982942" y="5992002"/>
            <a:ext cx="1153716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0" name="R2"/>
          <p:cNvSpPr txBox="1"/>
          <p:nvPr/>
        </p:nvSpPr>
        <p:spPr>
          <a:xfrm>
            <a:off x="8389035" y="5931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51" name="Rectangle"/>
          <p:cNvSpPr/>
          <p:nvPr/>
        </p:nvSpPr>
        <p:spPr>
          <a:xfrm>
            <a:off x="9252942" y="6373002"/>
            <a:ext cx="1153716" cy="2175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2" name="R2"/>
          <p:cNvSpPr txBox="1"/>
          <p:nvPr/>
        </p:nvSpPr>
        <p:spPr>
          <a:xfrm>
            <a:off x="9659035" y="6312913"/>
            <a:ext cx="341530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53" name="Rectangle"/>
          <p:cNvSpPr/>
          <p:nvPr/>
        </p:nvSpPr>
        <p:spPr>
          <a:xfrm>
            <a:off x="7347942" y="6754002"/>
            <a:ext cx="1153716" cy="21756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4" name="R2"/>
          <p:cNvSpPr txBox="1"/>
          <p:nvPr/>
        </p:nvSpPr>
        <p:spPr>
          <a:xfrm>
            <a:off x="7754035" y="6693912"/>
            <a:ext cx="34153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R2</a:t>
            </a:r>
          </a:p>
        </p:txBody>
      </p:sp>
      <p:sp>
        <p:nvSpPr>
          <p:cNvPr id="2455" name="Rectangle"/>
          <p:cNvSpPr/>
          <p:nvPr/>
        </p:nvSpPr>
        <p:spPr>
          <a:xfrm>
            <a:off x="6261100" y="2470933"/>
            <a:ext cx="1415058" cy="495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6" name="cDNA from transcript"/>
          <p:cNvSpPr txBox="1"/>
          <p:nvPr/>
        </p:nvSpPr>
        <p:spPr>
          <a:xfrm>
            <a:off x="7041839" y="2498005"/>
            <a:ext cx="252792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cDNA from transcript </a:t>
            </a:r>
          </a:p>
        </p:txBody>
      </p:sp>
      <p:sp>
        <p:nvSpPr>
          <p:cNvPr id="2457" name="Paired-end reads…"/>
          <p:cNvSpPr txBox="1"/>
          <p:nvPr/>
        </p:nvSpPr>
        <p:spPr>
          <a:xfrm>
            <a:off x="818771" y="3220227"/>
            <a:ext cx="267221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Paired-end reads</a:t>
            </a:r>
          </a:p>
          <a:p>
            <a:pPr>
              <a:defRPr b="0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(3’end-bias)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3" name="RNA-Seq"/>
          <p:cNvSpPr txBox="1"/>
          <p:nvPr/>
        </p:nvSpPr>
        <p:spPr>
          <a:xfrm>
            <a:off x="406400" y="7239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RNA-Seq</a:t>
            </a:r>
          </a:p>
        </p:txBody>
      </p:sp>
      <p:sp>
        <p:nvSpPr>
          <p:cNvPr id="244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24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248" name="Group"/>
          <p:cNvGrpSpPr/>
          <p:nvPr/>
        </p:nvGrpSpPr>
        <p:grpSpPr>
          <a:xfrm>
            <a:off x="6440220" y="2631143"/>
            <a:ext cx="1218468" cy="1822959"/>
            <a:chOff x="-127" y="0"/>
            <a:chExt cx="1218466" cy="1822957"/>
          </a:xfrm>
        </p:grpSpPr>
        <p:sp>
          <p:nvSpPr>
            <p:cNvPr id="246" name="Shape"/>
            <p:cNvSpPr/>
            <p:nvPr/>
          </p:nvSpPr>
          <p:spPr>
            <a:xfrm>
              <a:off x="48327" y="1020562"/>
              <a:ext cx="1121509" cy="749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2806" y="0"/>
                  </a:moveTo>
                  <a:cubicBezTo>
                    <a:pt x="1728" y="2280"/>
                    <a:pt x="975" y="4963"/>
                    <a:pt x="708" y="7641"/>
                  </a:cubicBezTo>
                  <a:cubicBezTo>
                    <a:pt x="188" y="9716"/>
                    <a:pt x="-73" y="11896"/>
                    <a:pt x="18" y="13981"/>
                  </a:cubicBezTo>
                  <a:cubicBezTo>
                    <a:pt x="195" y="18032"/>
                    <a:pt x="1638" y="20696"/>
                    <a:pt x="3653" y="21367"/>
                  </a:cubicBezTo>
                  <a:lnTo>
                    <a:pt x="3653" y="21600"/>
                  </a:lnTo>
                  <a:lnTo>
                    <a:pt x="17418" y="21600"/>
                  </a:lnTo>
                  <a:lnTo>
                    <a:pt x="17418" y="20667"/>
                  </a:lnTo>
                  <a:cubicBezTo>
                    <a:pt x="19975" y="19949"/>
                    <a:pt x="21527" y="16533"/>
                    <a:pt x="21092" y="11782"/>
                  </a:cubicBezTo>
                  <a:cubicBezTo>
                    <a:pt x="20982" y="10581"/>
                    <a:pt x="20752" y="9386"/>
                    <a:pt x="20425" y="8227"/>
                  </a:cubicBezTo>
                  <a:cubicBezTo>
                    <a:pt x="20164" y="5312"/>
                    <a:pt x="19233" y="2405"/>
                    <a:pt x="17911" y="0"/>
                  </a:cubicBezTo>
                  <a:lnTo>
                    <a:pt x="2806" y="0"/>
                  </a:lnTo>
                  <a:close/>
                </a:path>
              </a:pathLst>
            </a:custGeom>
            <a:solidFill>
              <a:srgbClr val="92722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9603" t="4113" r="19780" b="5197"/>
            <a:stretch>
              <a:fillRect/>
            </a:stretch>
          </p:blipFill>
          <p:spPr>
            <a:xfrm>
              <a:off x="-128" y="-1"/>
              <a:ext cx="1218468" cy="1822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4" h="21596" fill="norm" stroke="1" extrusionOk="0">
                  <a:moveTo>
                    <a:pt x="10722" y="0"/>
                  </a:moveTo>
                  <a:cubicBezTo>
                    <a:pt x="8969" y="1"/>
                    <a:pt x="7215" y="15"/>
                    <a:pt x="7037" y="43"/>
                  </a:cubicBezTo>
                  <a:cubicBezTo>
                    <a:pt x="6488" y="128"/>
                    <a:pt x="6174" y="519"/>
                    <a:pt x="6174" y="1119"/>
                  </a:cubicBezTo>
                  <a:cubicBezTo>
                    <a:pt x="6174" y="1531"/>
                    <a:pt x="6299" y="1753"/>
                    <a:pt x="6633" y="1942"/>
                  </a:cubicBezTo>
                  <a:lnTo>
                    <a:pt x="6933" y="2111"/>
                  </a:lnTo>
                  <a:lnTo>
                    <a:pt x="6919" y="5736"/>
                  </a:lnTo>
                  <a:lnTo>
                    <a:pt x="6898" y="9357"/>
                  </a:lnTo>
                  <a:lnTo>
                    <a:pt x="6250" y="9587"/>
                  </a:lnTo>
                  <a:cubicBezTo>
                    <a:pt x="3750" y="10470"/>
                    <a:pt x="1792" y="12090"/>
                    <a:pt x="741" y="14148"/>
                  </a:cubicBezTo>
                  <a:cubicBezTo>
                    <a:pt x="39" y="15521"/>
                    <a:pt x="-177" y="16905"/>
                    <a:pt x="149" y="17961"/>
                  </a:cubicBezTo>
                  <a:cubicBezTo>
                    <a:pt x="544" y="19240"/>
                    <a:pt x="1879" y="20357"/>
                    <a:pt x="3973" y="21167"/>
                  </a:cubicBezTo>
                  <a:cubicBezTo>
                    <a:pt x="4677" y="21440"/>
                    <a:pt x="5160" y="21551"/>
                    <a:pt x="5763" y="21576"/>
                  </a:cubicBezTo>
                  <a:cubicBezTo>
                    <a:pt x="6085" y="21590"/>
                    <a:pt x="8575" y="21600"/>
                    <a:pt x="11293" y="21595"/>
                  </a:cubicBezTo>
                  <a:lnTo>
                    <a:pt x="16231" y="21581"/>
                  </a:lnTo>
                  <a:lnTo>
                    <a:pt x="16872" y="21374"/>
                  </a:lnTo>
                  <a:cubicBezTo>
                    <a:pt x="19576" y="20494"/>
                    <a:pt x="21141" y="19077"/>
                    <a:pt x="21371" y="17298"/>
                  </a:cubicBezTo>
                  <a:cubicBezTo>
                    <a:pt x="21423" y="16898"/>
                    <a:pt x="21311" y="15966"/>
                    <a:pt x="21155" y="15459"/>
                  </a:cubicBezTo>
                  <a:cubicBezTo>
                    <a:pt x="20592" y="13620"/>
                    <a:pt x="19357" y="12035"/>
                    <a:pt x="17520" y="10809"/>
                  </a:cubicBezTo>
                  <a:cubicBezTo>
                    <a:pt x="16690" y="10256"/>
                    <a:pt x="16031" y="9927"/>
                    <a:pt x="15124" y="9610"/>
                  </a:cubicBezTo>
                  <a:lnTo>
                    <a:pt x="14546" y="9413"/>
                  </a:lnTo>
                  <a:lnTo>
                    <a:pt x="14532" y="5769"/>
                  </a:lnTo>
                  <a:lnTo>
                    <a:pt x="14511" y="2125"/>
                  </a:lnTo>
                  <a:lnTo>
                    <a:pt x="14817" y="1933"/>
                  </a:lnTo>
                  <a:cubicBezTo>
                    <a:pt x="15164" y="1714"/>
                    <a:pt x="15269" y="1513"/>
                    <a:pt x="15270" y="1086"/>
                  </a:cubicBezTo>
                  <a:cubicBezTo>
                    <a:pt x="15271" y="510"/>
                    <a:pt x="14952" y="129"/>
                    <a:pt x="14399" y="43"/>
                  </a:cubicBezTo>
                  <a:cubicBezTo>
                    <a:pt x="14223" y="15"/>
                    <a:pt x="12474" y="0"/>
                    <a:pt x="10722" y="0"/>
                  </a:cubicBezTo>
                  <a:close/>
                  <a:moveTo>
                    <a:pt x="7518" y="903"/>
                  </a:moveTo>
                  <a:lnTo>
                    <a:pt x="10722" y="903"/>
                  </a:lnTo>
                  <a:lnTo>
                    <a:pt x="13926" y="903"/>
                  </a:lnTo>
                  <a:lnTo>
                    <a:pt x="13947" y="1030"/>
                  </a:lnTo>
                  <a:cubicBezTo>
                    <a:pt x="13965" y="1140"/>
                    <a:pt x="13934" y="1166"/>
                    <a:pt x="13689" y="1232"/>
                  </a:cubicBezTo>
                  <a:cubicBezTo>
                    <a:pt x="13534" y="1274"/>
                    <a:pt x="13377" y="1350"/>
                    <a:pt x="13341" y="1397"/>
                  </a:cubicBezTo>
                  <a:cubicBezTo>
                    <a:pt x="13299" y="1449"/>
                    <a:pt x="13271" y="3045"/>
                    <a:pt x="13271" y="5661"/>
                  </a:cubicBezTo>
                  <a:lnTo>
                    <a:pt x="13271" y="9846"/>
                  </a:lnTo>
                  <a:lnTo>
                    <a:pt x="13417" y="9968"/>
                  </a:lnTo>
                  <a:cubicBezTo>
                    <a:pt x="13497" y="10036"/>
                    <a:pt x="13891" y="10207"/>
                    <a:pt x="14295" y="10344"/>
                  </a:cubicBezTo>
                  <a:cubicBezTo>
                    <a:pt x="15205" y="10652"/>
                    <a:pt x="15954" y="11026"/>
                    <a:pt x="16726" y="11562"/>
                  </a:cubicBezTo>
                  <a:cubicBezTo>
                    <a:pt x="18034" y="12470"/>
                    <a:pt x="18982" y="13554"/>
                    <a:pt x="19567" y="14815"/>
                  </a:cubicBezTo>
                  <a:cubicBezTo>
                    <a:pt x="19982" y="15709"/>
                    <a:pt x="20176" y="16848"/>
                    <a:pt x="20027" y="17509"/>
                  </a:cubicBezTo>
                  <a:cubicBezTo>
                    <a:pt x="19745" y="18765"/>
                    <a:pt x="18469" y="19823"/>
                    <a:pt x="16384" y="20532"/>
                  </a:cubicBezTo>
                  <a:lnTo>
                    <a:pt x="15771" y="20739"/>
                  </a:lnTo>
                  <a:lnTo>
                    <a:pt x="10736" y="20739"/>
                  </a:lnTo>
                  <a:lnTo>
                    <a:pt x="5700" y="20739"/>
                  </a:lnTo>
                  <a:lnTo>
                    <a:pt x="4885" y="20462"/>
                  </a:lnTo>
                  <a:cubicBezTo>
                    <a:pt x="3327" y="19928"/>
                    <a:pt x="2225" y="19179"/>
                    <a:pt x="1681" y="18294"/>
                  </a:cubicBezTo>
                  <a:cubicBezTo>
                    <a:pt x="1384" y="17810"/>
                    <a:pt x="1319" y="17550"/>
                    <a:pt x="1326" y="16832"/>
                  </a:cubicBezTo>
                  <a:cubicBezTo>
                    <a:pt x="1337" y="15703"/>
                    <a:pt x="1722" y="14672"/>
                    <a:pt x="2566" y="13503"/>
                  </a:cubicBezTo>
                  <a:cubicBezTo>
                    <a:pt x="3311" y="12471"/>
                    <a:pt x="4506" y="11465"/>
                    <a:pt x="5728" y="10842"/>
                  </a:cubicBezTo>
                  <a:cubicBezTo>
                    <a:pt x="5993" y="10707"/>
                    <a:pt x="6619" y="10461"/>
                    <a:pt x="7114" y="10297"/>
                  </a:cubicBezTo>
                  <a:cubicBezTo>
                    <a:pt x="7784" y="10076"/>
                    <a:pt x="8029" y="9973"/>
                    <a:pt x="8089" y="9883"/>
                  </a:cubicBezTo>
                  <a:cubicBezTo>
                    <a:pt x="8149" y="9794"/>
                    <a:pt x="8173" y="8698"/>
                    <a:pt x="8173" y="5609"/>
                  </a:cubicBezTo>
                  <a:cubicBezTo>
                    <a:pt x="8173" y="1027"/>
                    <a:pt x="8201" y="1299"/>
                    <a:pt x="7741" y="1218"/>
                  </a:cubicBezTo>
                  <a:cubicBezTo>
                    <a:pt x="7555" y="1186"/>
                    <a:pt x="7518" y="1154"/>
                    <a:pt x="7518" y="1039"/>
                  </a:cubicBezTo>
                  <a:lnTo>
                    <a:pt x="7518" y="903"/>
                  </a:lnTo>
                  <a:close/>
                  <a:moveTo>
                    <a:pt x="13487" y="10800"/>
                  </a:moveTo>
                  <a:cubicBezTo>
                    <a:pt x="13341" y="10786"/>
                    <a:pt x="13257" y="10815"/>
                    <a:pt x="13201" y="10885"/>
                  </a:cubicBezTo>
                  <a:cubicBezTo>
                    <a:pt x="13084" y="11032"/>
                    <a:pt x="13185" y="11143"/>
                    <a:pt x="13501" y="11228"/>
                  </a:cubicBezTo>
                  <a:cubicBezTo>
                    <a:pt x="14408" y="11470"/>
                    <a:pt x="15776" y="12258"/>
                    <a:pt x="16524" y="12963"/>
                  </a:cubicBezTo>
                  <a:cubicBezTo>
                    <a:pt x="17586" y="13964"/>
                    <a:pt x="18218" y="15091"/>
                    <a:pt x="18383" y="16296"/>
                  </a:cubicBezTo>
                  <a:cubicBezTo>
                    <a:pt x="18426" y="16606"/>
                    <a:pt x="18492" y="16885"/>
                    <a:pt x="18530" y="16917"/>
                  </a:cubicBezTo>
                  <a:cubicBezTo>
                    <a:pt x="18609" y="16984"/>
                    <a:pt x="18781" y="16990"/>
                    <a:pt x="18920" y="16931"/>
                  </a:cubicBezTo>
                  <a:cubicBezTo>
                    <a:pt x="18997" y="16898"/>
                    <a:pt x="19008" y="16794"/>
                    <a:pt x="18975" y="16409"/>
                  </a:cubicBezTo>
                  <a:cubicBezTo>
                    <a:pt x="18785" y="14136"/>
                    <a:pt x="16790" y="11890"/>
                    <a:pt x="14149" y="10974"/>
                  </a:cubicBezTo>
                  <a:cubicBezTo>
                    <a:pt x="13846" y="10869"/>
                    <a:pt x="13633" y="10814"/>
                    <a:pt x="13487" y="10800"/>
                  </a:cubicBezTo>
                  <a:close/>
                  <a:moveTo>
                    <a:pt x="18307" y="17420"/>
                  </a:moveTo>
                  <a:cubicBezTo>
                    <a:pt x="18151" y="17430"/>
                    <a:pt x="17989" y="17475"/>
                    <a:pt x="17854" y="17566"/>
                  </a:cubicBezTo>
                  <a:cubicBezTo>
                    <a:pt x="17605" y="17734"/>
                    <a:pt x="17610" y="18073"/>
                    <a:pt x="17861" y="18243"/>
                  </a:cubicBezTo>
                  <a:cubicBezTo>
                    <a:pt x="17959" y="18309"/>
                    <a:pt x="18106" y="18374"/>
                    <a:pt x="18188" y="18384"/>
                  </a:cubicBezTo>
                  <a:cubicBezTo>
                    <a:pt x="18599" y="18434"/>
                    <a:pt x="18956" y="18298"/>
                    <a:pt x="19066" y="18050"/>
                  </a:cubicBezTo>
                  <a:cubicBezTo>
                    <a:pt x="19230" y="17681"/>
                    <a:pt x="18774" y="17389"/>
                    <a:pt x="18307" y="1742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249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08728" y="4400072"/>
            <a:ext cx="1220072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422" t="6264" r="4192" b="5795"/>
          <a:stretch>
            <a:fillRect/>
          </a:stretch>
        </p:blipFill>
        <p:spPr>
          <a:xfrm>
            <a:off x="2793906" y="3724184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1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rcRect l="2422" t="6264" r="4192" b="5795"/>
          <a:stretch>
            <a:fillRect/>
          </a:stretch>
        </p:blipFill>
        <p:spPr>
          <a:xfrm>
            <a:off x="2057306" y="3479836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2" name="droppedImage.tiff" descr="droppedImage.tiff"/>
          <p:cNvPicPr>
            <a:picLocks noChangeAspect="1"/>
          </p:cNvPicPr>
          <p:nvPr/>
        </p:nvPicPr>
        <p:blipFill>
          <a:blip r:embed="rId6">
            <a:extLst/>
          </a:blip>
          <a:srcRect l="2422" t="6264" r="4192" b="5795"/>
          <a:stretch>
            <a:fillRect/>
          </a:stretch>
        </p:blipFill>
        <p:spPr>
          <a:xfrm>
            <a:off x="2528244" y="3378109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3" name="droppedImage.tiff" descr="droppedImage.tiff"/>
          <p:cNvPicPr>
            <a:picLocks noChangeAspect="1"/>
          </p:cNvPicPr>
          <p:nvPr/>
        </p:nvPicPr>
        <p:blipFill>
          <a:blip r:embed="rId7">
            <a:extLst/>
          </a:blip>
          <a:srcRect l="2422" t="6264" r="4192" b="5795"/>
          <a:stretch>
            <a:fillRect/>
          </a:stretch>
        </p:blipFill>
        <p:spPr>
          <a:xfrm>
            <a:off x="2019206" y="3901984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4" name="droppedImage.tiff" descr="droppedImage.tiff"/>
          <p:cNvPicPr>
            <a:picLocks noChangeAspect="1"/>
          </p:cNvPicPr>
          <p:nvPr/>
        </p:nvPicPr>
        <p:blipFill>
          <a:blip r:embed="rId8">
            <a:extLst/>
          </a:blip>
          <a:srcRect l="2422" t="6264" r="4192" b="5795"/>
          <a:stretch>
            <a:fillRect/>
          </a:stretch>
        </p:blipFill>
        <p:spPr>
          <a:xfrm>
            <a:off x="2381156" y="3736884"/>
            <a:ext cx="349186" cy="328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8" h="21530" fill="norm" stroke="1" extrusionOk="0">
                <a:moveTo>
                  <a:pt x="9551" y="51"/>
                </a:moveTo>
                <a:cubicBezTo>
                  <a:pt x="8284" y="240"/>
                  <a:pt x="7513" y="591"/>
                  <a:pt x="6088" y="1611"/>
                </a:cubicBezTo>
                <a:cubicBezTo>
                  <a:pt x="5424" y="2086"/>
                  <a:pt x="4644" y="2611"/>
                  <a:pt x="4333" y="2780"/>
                </a:cubicBezTo>
                <a:cubicBezTo>
                  <a:pt x="1408" y="4364"/>
                  <a:pt x="-402" y="7858"/>
                  <a:pt x="76" y="11017"/>
                </a:cubicBezTo>
                <a:cubicBezTo>
                  <a:pt x="436" y="13390"/>
                  <a:pt x="1106" y="14924"/>
                  <a:pt x="2794" y="17306"/>
                </a:cubicBezTo>
                <a:cubicBezTo>
                  <a:pt x="4152" y="19222"/>
                  <a:pt x="4907" y="20038"/>
                  <a:pt x="5776" y="20528"/>
                </a:cubicBezTo>
                <a:cubicBezTo>
                  <a:pt x="6718" y="21060"/>
                  <a:pt x="8031" y="21415"/>
                  <a:pt x="9431" y="21515"/>
                </a:cubicBezTo>
                <a:cubicBezTo>
                  <a:pt x="10192" y="21570"/>
                  <a:pt x="12232" y="21460"/>
                  <a:pt x="12870" y="21333"/>
                </a:cubicBezTo>
                <a:cubicBezTo>
                  <a:pt x="13232" y="21261"/>
                  <a:pt x="13767" y="21173"/>
                  <a:pt x="13808" y="21177"/>
                </a:cubicBezTo>
                <a:cubicBezTo>
                  <a:pt x="13832" y="21180"/>
                  <a:pt x="14016" y="21124"/>
                  <a:pt x="14216" y="21048"/>
                </a:cubicBezTo>
                <a:cubicBezTo>
                  <a:pt x="14417" y="20971"/>
                  <a:pt x="14589" y="20914"/>
                  <a:pt x="14601" y="20918"/>
                </a:cubicBezTo>
                <a:cubicBezTo>
                  <a:pt x="14658" y="20935"/>
                  <a:pt x="15420" y="20683"/>
                  <a:pt x="15707" y="20554"/>
                </a:cubicBezTo>
                <a:cubicBezTo>
                  <a:pt x="15886" y="20473"/>
                  <a:pt x="16066" y="20396"/>
                  <a:pt x="16092" y="20398"/>
                </a:cubicBezTo>
                <a:cubicBezTo>
                  <a:pt x="16197" y="20407"/>
                  <a:pt x="18114" y="19317"/>
                  <a:pt x="18641" y="18943"/>
                </a:cubicBezTo>
                <a:cubicBezTo>
                  <a:pt x="20259" y="17795"/>
                  <a:pt x="21010" y="15802"/>
                  <a:pt x="21118" y="12420"/>
                </a:cubicBezTo>
                <a:cubicBezTo>
                  <a:pt x="21198" y="9927"/>
                  <a:pt x="21158" y="8126"/>
                  <a:pt x="20998" y="7483"/>
                </a:cubicBezTo>
                <a:cubicBezTo>
                  <a:pt x="20634" y="6020"/>
                  <a:pt x="19703" y="4395"/>
                  <a:pt x="18761" y="3585"/>
                </a:cubicBezTo>
                <a:cubicBezTo>
                  <a:pt x="18333" y="3217"/>
                  <a:pt x="17644" y="2755"/>
                  <a:pt x="17487" y="2728"/>
                </a:cubicBezTo>
                <a:cubicBezTo>
                  <a:pt x="17462" y="2724"/>
                  <a:pt x="17351" y="2661"/>
                  <a:pt x="17246" y="2598"/>
                </a:cubicBezTo>
                <a:cubicBezTo>
                  <a:pt x="17141" y="2535"/>
                  <a:pt x="16726" y="2364"/>
                  <a:pt x="16333" y="2208"/>
                </a:cubicBezTo>
                <a:cubicBezTo>
                  <a:pt x="15939" y="2053"/>
                  <a:pt x="15173" y="1636"/>
                  <a:pt x="14625" y="1299"/>
                </a:cubicBezTo>
                <a:cubicBezTo>
                  <a:pt x="14077" y="962"/>
                  <a:pt x="13639" y="714"/>
                  <a:pt x="13639" y="727"/>
                </a:cubicBezTo>
                <a:cubicBezTo>
                  <a:pt x="13639" y="740"/>
                  <a:pt x="13466" y="662"/>
                  <a:pt x="13254" y="545"/>
                </a:cubicBezTo>
                <a:cubicBezTo>
                  <a:pt x="13043" y="428"/>
                  <a:pt x="12870" y="359"/>
                  <a:pt x="12870" y="389"/>
                </a:cubicBezTo>
                <a:cubicBezTo>
                  <a:pt x="12870" y="419"/>
                  <a:pt x="12793" y="390"/>
                  <a:pt x="12701" y="337"/>
                </a:cubicBezTo>
                <a:cubicBezTo>
                  <a:pt x="12609" y="284"/>
                  <a:pt x="12436" y="208"/>
                  <a:pt x="12317" y="181"/>
                </a:cubicBezTo>
                <a:cubicBezTo>
                  <a:pt x="12197" y="154"/>
                  <a:pt x="11961" y="112"/>
                  <a:pt x="11812" y="77"/>
                </a:cubicBezTo>
                <a:cubicBezTo>
                  <a:pt x="11434" y="-10"/>
                  <a:pt x="10097" y="-30"/>
                  <a:pt x="9551" y="5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89" name="Group"/>
          <p:cNvGrpSpPr/>
          <p:nvPr/>
        </p:nvGrpSpPr>
        <p:grpSpPr>
          <a:xfrm>
            <a:off x="3540883" y="2772918"/>
            <a:ext cx="1737227" cy="1539246"/>
            <a:chOff x="10283" y="0"/>
            <a:chExt cx="1737226" cy="1539244"/>
          </a:xfrm>
        </p:grpSpPr>
        <p:grpSp>
          <p:nvGrpSpPr>
            <p:cNvPr id="273" name="Group"/>
            <p:cNvGrpSpPr/>
            <p:nvPr/>
          </p:nvGrpSpPr>
          <p:grpSpPr>
            <a:xfrm flipH="1">
              <a:off x="10283" y="-1"/>
              <a:ext cx="1673798" cy="1539246"/>
              <a:chOff x="10283" y="0"/>
              <a:chExt cx="1673797" cy="1539244"/>
            </a:xfrm>
          </p:grpSpPr>
          <p:grpSp>
            <p:nvGrpSpPr>
              <p:cNvPr id="260" name="Group"/>
              <p:cNvGrpSpPr/>
              <p:nvPr/>
            </p:nvGrpSpPr>
            <p:grpSpPr>
              <a:xfrm>
                <a:off x="10283" y="0"/>
                <a:ext cx="972831" cy="696361"/>
                <a:chOff x="10283" y="0"/>
                <a:chExt cx="972830" cy="696360"/>
              </a:xfrm>
            </p:grpSpPr>
            <p:pic>
              <p:nvPicPr>
                <p:cNvPr id="255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282716"/>
                  <a:ext cx="972831" cy="1079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6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435762"/>
                  <a:ext cx="972831" cy="1079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7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3" r="34195" b="12036"/>
                <a:stretch>
                  <a:fillRect/>
                </a:stretch>
              </p:blipFill>
              <p:spPr>
                <a:xfrm>
                  <a:off x="270462" y="130089"/>
                  <a:ext cx="640172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8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3553" t="70153" r="0" b="12036"/>
                <a:stretch>
                  <a:fillRect/>
                </a:stretch>
              </p:blipFill>
              <p:spPr>
                <a:xfrm>
                  <a:off x="61218" y="589226"/>
                  <a:ext cx="646411" cy="1071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9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4" r="59366" b="12036"/>
                <a:stretch>
                  <a:fillRect/>
                </a:stretch>
              </p:blipFill>
              <p:spPr>
                <a:xfrm>
                  <a:off x="56196" y="0"/>
                  <a:ext cx="395295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66" name="Group"/>
              <p:cNvGrpSpPr/>
              <p:nvPr/>
            </p:nvGrpSpPr>
            <p:grpSpPr>
              <a:xfrm>
                <a:off x="10283" y="813418"/>
                <a:ext cx="972830" cy="725827"/>
                <a:chOff x="10283" y="0"/>
                <a:chExt cx="972829" cy="725826"/>
              </a:xfrm>
            </p:grpSpPr>
            <p:pic>
              <p:nvPicPr>
                <p:cNvPr id="261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312183"/>
                  <a:ext cx="972830" cy="1079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2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465229"/>
                  <a:ext cx="972830" cy="1079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3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4" r="34194" b="12036"/>
                <a:stretch>
                  <a:fillRect/>
                </a:stretch>
              </p:blipFill>
              <p:spPr>
                <a:xfrm>
                  <a:off x="270462" y="159555"/>
                  <a:ext cx="640171" cy="1071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4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3553" t="70154" r="0" b="12036"/>
                <a:stretch>
                  <a:fillRect/>
                </a:stretch>
              </p:blipFill>
              <p:spPr>
                <a:xfrm>
                  <a:off x="61218" y="618693"/>
                  <a:ext cx="646407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5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4" r="59366" b="12036"/>
                <a:stretch>
                  <a:fillRect/>
                </a:stretch>
              </p:blipFill>
              <p:spPr>
                <a:xfrm>
                  <a:off x="159331" y="0"/>
                  <a:ext cx="395294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272" name="Group"/>
              <p:cNvGrpSpPr/>
              <p:nvPr/>
            </p:nvGrpSpPr>
            <p:grpSpPr>
              <a:xfrm flipH="1">
                <a:off x="711249" y="415614"/>
                <a:ext cx="972832" cy="696361"/>
                <a:chOff x="10283" y="0"/>
                <a:chExt cx="972830" cy="696360"/>
              </a:xfrm>
            </p:grpSpPr>
            <p:pic>
              <p:nvPicPr>
                <p:cNvPr id="267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282716"/>
                  <a:ext cx="972831" cy="1079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8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084" r="0" b="11966"/>
                <a:stretch>
                  <a:fillRect/>
                </a:stretch>
              </p:blipFill>
              <p:spPr>
                <a:xfrm>
                  <a:off x="10283" y="435762"/>
                  <a:ext cx="972831" cy="10797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9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3" r="34195" b="12036"/>
                <a:stretch>
                  <a:fillRect/>
                </a:stretch>
              </p:blipFill>
              <p:spPr>
                <a:xfrm>
                  <a:off x="270462" y="130089"/>
                  <a:ext cx="640172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70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33553" t="70153" r="0" b="12036"/>
                <a:stretch>
                  <a:fillRect/>
                </a:stretch>
              </p:blipFill>
              <p:spPr>
                <a:xfrm>
                  <a:off x="61218" y="589226"/>
                  <a:ext cx="646411" cy="10713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71" name="droppedImage.tiff" descr="droppedImage.tiff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rcRect l="0" t="70154" r="59366" b="12036"/>
                <a:stretch>
                  <a:fillRect/>
                </a:stretch>
              </p:blipFill>
              <p:spPr>
                <a:xfrm>
                  <a:off x="56196" y="0"/>
                  <a:ext cx="395295" cy="1071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74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601535" y="35794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75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404030" y="166816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76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646081" y="312046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77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574" t="6305" r="4222" b="5849"/>
            <a:stretch>
              <a:fillRect/>
            </a:stretch>
          </p:blipFill>
          <p:spPr>
            <a:xfrm>
              <a:off x="1646081" y="473413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78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1504714" y="858764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79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1629945" y="586370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0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952201" y="71546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1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1404030" y="100592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2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574" t="6305" r="4222" b="5849"/>
            <a:stretch>
              <a:fillRect/>
            </a:stretch>
          </p:blipFill>
          <p:spPr>
            <a:xfrm>
              <a:off x="887654" y="57023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3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74" t="6305" r="4222" b="5849"/>
            <a:stretch>
              <a:fillRect/>
            </a:stretch>
          </p:blipFill>
          <p:spPr>
            <a:xfrm>
              <a:off x="439688" y="423074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4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74" t="6305" r="4222" b="5849"/>
            <a:stretch>
              <a:fillRect/>
            </a:stretch>
          </p:blipFill>
          <p:spPr>
            <a:xfrm>
              <a:off x="645603" y="1022059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5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74" t="6305" r="4222" b="5849"/>
            <a:stretch>
              <a:fillRect/>
            </a:stretch>
          </p:blipFill>
          <p:spPr>
            <a:xfrm>
              <a:off x="952201" y="86069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6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574" t="6305" r="4222" b="5849"/>
            <a:stretch>
              <a:fillRect/>
            </a:stretch>
          </p:blipFill>
          <p:spPr>
            <a:xfrm>
              <a:off x="1633808" y="1149222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7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574" t="6305" r="4222" b="5849"/>
            <a:stretch>
              <a:fillRect/>
            </a:stretch>
          </p:blipFill>
          <p:spPr>
            <a:xfrm>
              <a:off x="1629945" y="1296382"/>
              <a:ext cx="101429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8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574" t="6305" r="4222" b="5849"/>
            <a:stretch>
              <a:fillRect/>
            </a:stretch>
          </p:blipFill>
          <p:spPr>
            <a:xfrm>
              <a:off x="1613810" y="1425476"/>
              <a:ext cx="101428" cy="95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536" fill="norm" stroke="1" extrusionOk="0">
                  <a:moveTo>
                    <a:pt x="9521" y="64"/>
                  </a:moveTo>
                  <a:cubicBezTo>
                    <a:pt x="8251" y="253"/>
                    <a:pt x="7471" y="563"/>
                    <a:pt x="6042" y="1584"/>
                  </a:cubicBezTo>
                  <a:cubicBezTo>
                    <a:pt x="5376" y="2059"/>
                    <a:pt x="4615" y="2577"/>
                    <a:pt x="4302" y="2746"/>
                  </a:cubicBezTo>
                  <a:cubicBezTo>
                    <a:pt x="1370" y="4332"/>
                    <a:pt x="-402" y="7808"/>
                    <a:pt x="78" y="10971"/>
                  </a:cubicBezTo>
                  <a:cubicBezTo>
                    <a:pt x="438" y="13347"/>
                    <a:pt x="1119" y="14934"/>
                    <a:pt x="2811" y="17319"/>
                  </a:cubicBezTo>
                  <a:cubicBezTo>
                    <a:pt x="4172" y="19238"/>
                    <a:pt x="4840" y="20047"/>
                    <a:pt x="5710" y="20538"/>
                  </a:cubicBezTo>
                  <a:cubicBezTo>
                    <a:pt x="6655" y="21071"/>
                    <a:pt x="8034" y="21420"/>
                    <a:pt x="9438" y="21521"/>
                  </a:cubicBezTo>
                  <a:cubicBezTo>
                    <a:pt x="10201" y="21576"/>
                    <a:pt x="12194" y="21469"/>
                    <a:pt x="12834" y="21342"/>
                  </a:cubicBezTo>
                  <a:cubicBezTo>
                    <a:pt x="13198" y="21270"/>
                    <a:pt x="13788" y="21160"/>
                    <a:pt x="13828" y="21164"/>
                  </a:cubicBezTo>
                  <a:cubicBezTo>
                    <a:pt x="13853" y="21166"/>
                    <a:pt x="14041" y="21151"/>
                    <a:pt x="14242" y="21074"/>
                  </a:cubicBezTo>
                  <a:cubicBezTo>
                    <a:pt x="14444" y="20998"/>
                    <a:pt x="14562" y="20892"/>
                    <a:pt x="14574" y="20895"/>
                  </a:cubicBezTo>
                  <a:cubicBezTo>
                    <a:pt x="14631" y="20913"/>
                    <a:pt x="15446" y="20668"/>
                    <a:pt x="15733" y="20538"/>
                  </a:cubicBezTo>
                  <a:cubicBezTo>
                    <a:pt x="15912" y="20457"/>
                    <a:pt x="16039" y="20446"/>
                    <a:pt x="16065" y="20448"/>
                  </a:cubicBezTo>
                  <a:cubicBezTo>
                    <a:pt x="16170" y="20458"/>
                    <a:pt x="18104" y="19303"/>
                    <a:pt x="18633" y="18928"/>
                  </a:cubicBezTo>
                  <a:cubicBezTo>
                    <a:pt x="20255" y="17779"/>
                    <a:pt x="21009" y="15787"/>
                    <a:pt x="21118" y="12402"/>
                  </a:cubicBezTo>
                  <a:cubicBezTo>
                    <a:pt x="21198" y="9905"/>
                    <a:pt x="21195" y="8128"/>
                    <a:pt x="21035" y="7484"/>
                  </a:cubicBezTo>
                  <a:cubicBezTo>
                    <a:pt x="20670" y="6019"/>
                    <a:pt x="19742" y="4361"/>
                    <a:pt x="18798" y="3550"/>
                  </a:cubicBezTo>
                  <a:cubicBezTo>
                    <a:pt x="18369" y="3182"/>
                    <a:pt x="17630" y="2773"/>
                    <a:pt x="17473" y="2746"/>
                  </a:cubicBezTo>
                  <a:cubicBezTo>
                    <a:pt x="17448" y="2741"/>
                    <a:pt x="17330" y="2630"/>
                    <a:pt x="17225" y="2567"/>
                  </a:cubicBezTo>
                  <a:cubicBezTo>
                    <a:pt x="17119" y="2504"/>
                    <a:pt x="16708" y="2365"/>
                    <a:pt x="16313" y="2209"/>
                  </a:cubicBezTo>
                  <a:cubicBezTo>
                    <a:pt x="15919" y="2054"/>
                    <a:pt x="15206" y="1653"/>
                    <a:pt x="14657" y="1315"/>
                  </a:cubicBezTo>
                  <a:cubicBezTo>
                    <a:pt x="14107" y="978"/>
                    <a:pt x="13663" y="676"/>
                    <a:pt x="13663" y="689"/>
                  </a:cubicBezTo>
                  <a:cubicBezTo>
                    <a:pt x="13663" y="703"/>
                    <a:pt x="13461" y="628"/>
                    <a:pt x="13248" y="511"/>
                  </a:cubicBezTo>
                  <a:cubicBezTo>
                    <a:pt x="13036" y="394"/>
                    <a:pt x="12834" y="302"/>
                    <a:pt x="12834" y="332"/>
                  </a:cubicBezTo>
                  <a:cubicBezTo>
                    <a:pt x="12834" y="362"/>
                    <a:pt x="12761" y="385"/>
                    <a:pt x="12669" y="332"/>
                  </a:cubicBezTo>
                  <a:cubicBezTo>
                    <a:pt x="12576" y="279"/>
                    <a:pt x="12457" y="180"/>
                    <a:pt x="12337" y="153"/>
                  </a:cubicBezTo>
                  <a:cubicBezTo>
                    <a:pt x="12217" y="126"/>
                    <a:pt x="11990" y="98"/>
                    <a:pt x="11840" y="64"/>
                  </a:cubicBezTo>
                  <a:cubicBezTo>
                    <a:pt x="11462" y="-24"/>
                    <a:pt x="10068" y="-18"/>
                    <a:pt x="952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290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flipH="1" rot="2333016">
            <a:off x="5611459" y="3415095"/>
            <a:ext cx="565958" cy="443903"/>
          </a:xfrm>
          <a:prstGeom prst="rect">
            <a:avLst/>
          </a:prstGeom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29172" r="35246" b="43302"/>
          <a:stretch>
            <a:fillRect/>
          </a:stretch>
        </p:blipFill>
        <p:spPr>
          <a:xfrm>
            <a:off x="8005813" y="2762541"/>
            <a:ext cx="4595062" cy="153913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>
            <a:off x="6335185" y="4610100"/>
            <a:ext cx="642645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07" name="Group"/>
          <p:cNvGrpSpPr/>
          <p:nvPr/>
        </p:nvGrpSpPr>
        <p:grpSpPr>
          <a:xfrm>
            <a:off x="1160824" y="6671777"/>
            <a:ext cx="6499796" cy="2510276"/>
            <a:chOff x="0" y="0"/>
            <a:chExt cx="6499795" cy="2510275"/>
          </a:xfrm>
        </p:grpSpPr>
        <p:sp>
          <p:nvSpPr>
            <p:cNvPr id="294" name="Rectangle"/>
            <p:cNvSpPr/>
            <p:nvPr/>
          </p:nvSpPr>
          <p:spPr>
            <a:xfrm>
              <a:off x="0" y="0"/>
              <a:ext cx="6428578" cy="2510276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5" name="Population…"/>
            <p:cNvSpPr txBox="1"/>
            <p:nvPr/>
          </p:nvSpPr>
          <p:spPr>
            <a:xfrm>
              <a:off x="482823" y="777694"/>
              <a:ext cx="2135532" cy="954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/>
              </a:pPr>
              <a:r>
                <a:rPr b="1" sz="2800">
                  <a:solidFill>
                    <a:srgbClr val="927228"/>
                  </a:solidFill>
                </a:rPr>
                <a:t>Population </a:t>
              </a:r>
              <a:endParaRPr b="1" sz="2800">
                <a:solidFill>
                  <a:srgbClr val="927228"/>
                </a:solidFill>
              </a:endParaRPr>
            </a:p>
            <a:p>
              <a:pPr>
                <a:defRPr b="0"/>
              </a:pPr>
              <a:r>
                <a:rPr b="1" sz="2800">
                  <a:solidFill>
                    <a:srgbClr val="927228"/>
                  </a:solidFill>
                </a:rPr>
                <a:t>Average</a:t>
              </a:r>
            </a:p>
          </p:txBody>
        </p:sp>
        <p:grpSp>
          <p:nvGrpSpPr>
            <p:cNvPr id="306" name="Group"/>
            <p:cNvGrpSpPr/>
            <p:nvPr/>
          </p:nvGrpSpPr>
          <p:grpSpPr>
            <a:xfrm>
              <a:off x="3253651" y="279358"/>
              <a:ext cx="3246145" cy="2118425"/>
              <a:chOff x="-12700" y="-12700"/>
              <a:chExt cx="3246144" cy="2118423"/>
            </a:xfrm>
          </p:grpSpPr>
          <p:pic>
            <p:nvPicPr>
              <p:cNvPr id="296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-12700" y="1693017"/>
                <a:ext cx="3246145" cy="25401"/>
              </a:xfrm>
              <a:prstGeom prst="rect">
                <a:avLst/>
              </a:prstGeom>
              <a:effectLst/>
            </p:spPr>
          </p:pic>
          <p:pic>
            <p:nvPicPr>
              <p:cNvPr id="298" name="Line" descr="Line"/>
              <p:cNvPicPr>
                <a:picLocks noChangeAspect="0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 rot="16200000">
                <a:off x="-790982" y="892581"/>
                <a:ext cx="1835964" cy="25401"/>
              </a:xfrm>
              <a:prstGeom prst="rect">
                <a:avLst/>
              </a:prstGeom>
              <a:effectLst/>
            </p:spPr>
          </p:pic>
          <p:sp>
            <p:nvSpPr>
              <p:cNvPr id="300" name="Rectangle"/>
              <p:cNvSpPr/>
              <p:nvPr/>
            </p:nvSpPr>
            <p:spPr>
              <a:xfrm>
                <a:off x="534124" y="646775"/>
                <a:ext cx="349097" cy="1048458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01" name="Rectangle"/>
              <p:cNvSpPr/>
              <p:nvPr/>
            </p:nvSpPr>
            <p:spPr>
              <a:xfrm>
                <a:off x="1296124" y="1180835"/>
                <a:ext cx="349097" cy="514398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02" name="Rectangle"/>
              <p:cNvSpPr/>
              <p:nvPr/>
            </p:nvSpPr>
            <p:spPr>
              <a:xfrm>
                <a:off x="2058124" y="115330"/>
                <a:ext cx="349097" cy="157990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03" name="tx1"/>
              <p:cNvSpPr txBox="1"/>
              <p:nvPr/>
            </p:nvSpPr>
            <p:spPr>
              <a:xfrm>
                <a:off x="469403" y="1725093"/>
                <a:ext cx="554737" cy="3806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900"/>
                </a:lvl1pPr>
              </a:lstStyle>
              <a:p>
                <a:pPr/>
                <a:r>
                  <a:t>tx1</a:t>
                </a:r>
              </a:p>
            </p:txBody>
          </p:sp>
          <p:sp>
            <p:nvSpPr>
              <p:cNvPr id="304" name="tx2"/>
              <p:cNvSpPr txBox="1"/>
              <p:nvPr/>
            </p:nvSpPr>
            <p:spPr>
              <a:xfrm>
                <a:off x="1193304" y="1725093"/>
                <a:ext cx="554737" cy="3806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900"/>
                </a:lvl1pPr>
              </a:lstStyle>
              <a:p>
                <a:pPr/>
                <a:r>
                  <a:t>tx2</a:t>
                </a:r>
              </a:p>
            </p:txBody>
          </p:sp>
          <p:sp>
            <p:nvSpPr>
              <p:cNvPr id="305" name="tx3"/>
              <p:cNvSpPr txBox="1"/>
              <p:nvPr/>
            </p:nvSpPr>
            <p:spPr>
              <a:xfrm>
                <a:off x="1955304" y="1725093"/>
                <a:ext cx="554737" cy="3806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900"/>
                </a:lvl1pPr>
              </a:lstStyle>
              <a:p>
                <a:pPr/>
                <a:r>
                  <a:t>tx3</a:t>
                </a:r>
              </a:p>
            </p:txBody>
          </p:sp>
        </p:grpSp>
      </p:grpSp>
      <p:pic>
        <p:nvPicPr>
          <p:cNvPr id="308" name="Line" descr="Line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6562977">
            <a:off x="7913682" y="6635952"/>
            <a:ext cx="1887902" cy="1241943"/>
          </a:xfrm>
          <a:prstGeom prst="rect">
            <a:avLst/>
          </a:prstGeom>
        </p:spPr>
      </p:pic>
      <p:grpSp>
        <p:nvGrpSpPr>
          <p:cNvPr id="314" name="Group"/>
          <p:cNvGrpSpPr/>
          <p:nvPr/>
        </p:nvGrpSpPr>
        <p:grpSpPr>
          <a:xfrm>
            <a:off x="9423400" y="4766261"/>
            <a:ext cx="2387600" cy="1701800"/>
            <a:chOff x="12700" y="0"/>
            <a:chExt cx="2387599" cy="1701798"/>
          </a:xfrm>
        </p:grpSpPr>
        <p:pic>
          <p:nvPicPr>
            <p:cNvPr id="310" name="Rounded Rectangle" descr="Rounded Rectangle"/>
            <p:cNvPicPr>
              <a:picLocks noChangeAspect="0"/>
            </p:cNvPicPr>
            <p:nvPr/>
          </p:nvPicPr>
          <p:blipFill>
            <a:blip r:embed="rId15">
              <a:alphaModFix amt="70000"/>
              <a:extLst/>
            </a:blip>
            <a:stretch>
              <a:fillRect/>
            </a:stretch>
          </p:blipFill>
          <p:spPr>
            <a:xfrm>
              <a:off x="12700" y="0"/>
              <a:ext cx="2387600" cy="1701799"/>
            </a:xfrm>
            <a:prstGeom prst="rect">
              <a:avLst/>
            </a:prstGeom>
            <a:effectLst/>
          </p:spPr>
        </p:pic>
        <p:sp>
          <p:nvSpPr>
            <p:cNvPr id="311" name="&gt;_"/>
            <p:cNvSpPr/>
            <p:nvPr/>
          </p:nvSpPr>
          <p:spPr>
            <a:xfrm>
              <a:off x="66332" y="52916"/>
              <a:ext cx="541854" cy="402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&gt;_</a:t>
              </a:r>
            </a:p>
          </p:txBody>
        </p:sp>
        <p:sp>
          <p:nvSpPr>
            <p:cNvPr id="312" name="read_alignment"/>
            <p:cNvSpPr/>
            <p:nvPr/>
          </p:nvSpPr>
          <p:spPr>
            <a:xfrm>
              <a:off x="273824" y="463550"/>
              <a:ext cx="1904121" cy="436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96D3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read_alignment</a:t>
              </a:r>
            </a:p>
          </p:txBody>
        </p:sp>
        <p:sp>
          <p:nvSpPr>
            <p:cNvPr id="313" name="quantification"/>
            <p:cNvSpPr/>
            <p:nvPr/>
          </p:nvSpPr>
          <p:spPr>
            <a:xfrm>
              <a:off x="271001" y="954616"/>
              <a:ext cx="1904121" cy="4692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96D3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quantification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2" name="Group"/>
          <p:cNvGrpSpPr/>
          <p:nvPr/>
        </p:nvGrpSpPr>
        <p:grpSpPr>
          <a:xfrm>
            <a:off x="3212623" y="2044826"/>
            <a:ext cx="4588371" cy="5280974"/>
            <a:chOff x="0" y="0"/>
            <a:chExt cx="4588370" cy="5280973"/>
          </a:xfrm>
        </p:grpSpPr>
        <p:pic>
          <p:nvPicPr>
            <p:cNvPr id="24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459048" cy="5280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0" name="Rectangle"/>
            <p:cNvSpPr/>
            <p:nvPr/>
          </p:nvSpPr>
          <p:spPr>
            <a:xfrm>
              <a:off x="284955" y="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1" name="Rectangle"/>
            <p:cNvSpPr/>
            <p:nvPr/>
          </p:nvSpPr>
          <p:spPr>
            <a:xfrm>
              <a:off x="4018755" y="21590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6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6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65" name="Single Cell RNA-Seq | Droplet microfluidic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Droplet microfluidics</a:t>
            </a:r>
          </a:p>
        </p:txBody>
      </p:sp>
      <p:sp>
        <p:nvSpPr>
          <p:cNvPr id="2466" name="Sequencing:"/>
          <p:cNvSpPr txBox="1"/>
          <p:nvPr/>
        </p:nvSpPr>
        <p:spPr>
          <a:xfrm>
            <a:off x="751005" y="2584449"/>
            <a:ext cx="280774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Sequencing:</a:t>
            </a:r>
          </a:p>
        </p:txBody>
      </p:sp>
      <p:sp>
        <p:nvSpPr>
          <p:cNvPr id="2467" name="Paired-end reads…"/>
          <p:cNvSpPr txBox="1"/>
          <p:nvPr/>
        </p:nvSpPr>
        <p:spPr>
          <a:xfrm>
            <a:off x="818771" y="3220227"/>
            <a:ext cx="267221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Paired-end reads</a:t>
            </a:r>
          </a:p>
          <a:p>
            <a:pPr>
              <a:defRPr b="0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(3’end-bias)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2" name="Group"/>
          <p:cNvGrpSpPr/>
          <p:nvPr/>
        </p:nvGrpSpPr>
        <p:grpSpPr>
          <a:xfrm>
            <a:off x="164623" y="2044826"/>
            <a:ext cx="4588371" cy="5280974"/>
            <a:chOff x="0" y="0"/>
            <a:chExt cx="4588370" cy="5280973"/>
          </a:xfrm>
        </p:grpSpPr>
        <p:pic>
          <p:nvPicPr>
            <p:cNvPr id="246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459048" cy="5280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0" name="Rectangle"/>
            <p:cNvSpPr/>
            <p:nvPr/>
          </p:nvSpPr>
          <p:spPr>
            <a:xfrm>
              <a:off x="284955" y="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1" name="Rectangle"/>
            <p:cNvSpPr/>
            <p:nvPr/>
          </p:nvSpPr>
          <p:spPr>
            <a:xfrm>
              <a:off x="4018755" y="21590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7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7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75" name="Drop-Seq | Computational Workflow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Computational Workflow</a:t>
            </a:r>
          </a:p>
        </p:txBody>
      </p:sp>
      <p:grpSp>
        <p:nvGrpSpPr>
          <p:cNvPr id="2488" name="Group"/>
          <p:cNvGrpSpPr/>
          <p:nvPr/>
        </p:nvGrpSpPr>
        <p:grpSpPr>
          <a:xfrm>
            <a:off x="6696630" y="2997401"/>
            <a:ext cx="4898216" cy="3375825"/>
            <a:chOff x="0" y="0"/>
            <a:chExt cx="4898214" cy="3375823"/>
          </a:xfrm>
        </p:grpSpPr>
        <p:grpSp>
          <p:nvGrpSpPr>
            <p:cNvPr id="2486" name="Group"/>
            <p:cNvGrpSpPr/>
            <p:nvPr/>
          </p:nvGrpSpPr>
          <p:grpSpPr>
            <a:xfrm>
              <a:off x="293699" y="0"/>
              <a:ext cx="4604516" cy="3375824"/>
              <a:chOff x="0" y="0"/>
              <a:chExt cx="4604515" cy="3375823"/>
            </a:xfrm>
          </p:grpSpPr>
          <p:pic>
            <p:nvPicPr>
              <p:cNvPr id="2476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39624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77" name="Rectangle"/>
              <p:cNvSpPr/>
              <p:nvPr/>
            </p:nvSpPr>
            <p:spPr>
              <a:xfrm>
                <a:off x="1744404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478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79139" t="0" r="0" b="0"/>
              <a:stretch>
                <a:fillRect/>
              </a:stretch>
            </p:blipFill>
            <p:spPr>
              <a:xfrm>
                <a:off x="55026" y="0"/>
                <a:ext cx="1787168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79" name="Rectangle"/>
              <p:cNvSpPr/>
              <p:nvPr/>
            </p:nvSpPr>
            <p:spPr>
              <a:xfrm>
                <a:off x="153320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80" name="Rectangle"/>
              <p:cNvSpPr/>
              <p:nvPr/>
            </p:nvSpPr>
            <p:spPr>
              <a:xfrm>
                <a:off x="897083" y="898713"/>
                <a:ext cx="1191790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81" name="cell"/>
              <p:cNvSpPr txBox="1"/>
              <p:nvPr/>
            </p:nvSpPr>
            <p:spPr>
              <a:xfrm>
                <a:off x="0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482" name="Rectangle"/>
              <p:cNvSpPr/>
              <p:nvPr/>
            </p:nvSpPr>
            <p:spPr>
              <a:xfrm>
                <a:off x="2063343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83" name="Rounded Rectangle"/>
              <p:cNvSpPr/>
              <p:nvPr/>
            </p:nvSpPr>
            <p:spPr>
              <a:xfrm>
                <a:off x="1796643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84" name="Line"/>
              <p:cNvSpPr/>
              <p:nvPr/>
            </p:nvSpPr>
            <p:spPr>
              <a:xfrm>
                <a:off x="1278089" y="1136848"/>
                <a:ext cx="13653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85" name="barcoded bead"/>
              <p:cNvSpPr txBox="1"/>
              <p:nvPr/>
            </p:nvSpPr>
            <p:spPr>
              <a:xfrm>
                <a:off x="1220825" y="800099"/>
                <a:ext cx="1574293" cy="337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barcoded bead</a:t>
                </a:r>
              </a:p>
            </p:txBody>
          </p:sp>
        </p:grpSp>
        <p:sp>
          <p:nvSpPr>
            <p:cNvPr id="2487" name="Rectangle"/>
            <p:cNvSpPr/>
            <p:nvPr/>
          </p:nvSpPr>
          <p:spPr>
            <a:xfrm>
              <a:off x="0" y="1815973"/>
              <a:ext cx="592535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89" name="Goal:…"/>
          <p:cNvSpPr txBox="1"/>
          <p:nvPr/>
        </p:nvSpPr>
        <p:spPr>
          <a:xfrm>
            <a:off x="6540764" y="2658720"/>
            <a:ext cx="520994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Goal: </a:t>
            </a:r>
          </a:p>
          <a:p>
            <a:pPr/>
            <a:r>
              <a:t>Trace reads back to individual cells</a:t>
            </a:r>
          </a:p>
        </p:txBody>
      </p:sp>
      <p:sp>
        <p:nvSpPr>
          <p:cNvPr id="2490" name="Line"/>
          <p:cNvSpPr/>
          <p:nvPr/>
        </p:nvSpPr>
        <p:spPr>
          <a:xfrm>
            <a:off x="228600" y="3352800"/>
            <a:ext cx="73054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1" name="Line"/>
          <p:cNvSpPr/>
          <p:nvPr/>
        </p:nvSpPr>
        <p:spPr>
          <a:xfrm>
            <a:off x="228600" y="5029200"/>
            <a:ext cx="73054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Rectangle"/>
          <p:cNvSpPr/>
          <p:nvPr/>
        </p:nvSpPr>
        <p:spPr>
          <a:xfrm>
            <a:off x="6540765" y="6438900"/>
            <a:ext cx="5739870" cy="2551956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  <a:alpha val="309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497" name="Group"/>
          <p:cNvGrpSpPr/>
          <p:nvPr/>
        </p:nvGrpSpPr>
        <p:grpSpPr>
          <a:xfrm>
            <a:off x="164623" y="2044826"/>
            <a:ext cx="4588371" cy="1187556"/>
            <a:chOff x="0" y="0"/>
            <a:chExt cx="4588370" cy="1187554"/>
          </a:xfrm>
        </p:grpSpPr>
        <p:pic>
          <p:nvPicPr>
            <p:cNvPr id="249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77512"/>
            <a:stretch>
              <a:fillRect/>
            </a:stretch>
          </p:blipFill>
          <p:spPr>
            <a:xfrm>
              <a:off x="0" y="0"/>
              <a:ext cx="4459048" cy="1187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5" name="Rectangle"/>
            <p:cNvSpPr/>
            <p:nvPr/>
          </p:nvSpPr>
          <p:spPr>
            <a:xfrm>
              <a:off x="284955" y="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6" name="Rectangle"/>
            <p:cNvSpPr/>
            <p:nvPr/>
          </p:nvSpPr>
          <p:spPr>
            <a:xfrm>
              <a:off x="4018755" y="21590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498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49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2512" name="Group"/>
          <p:cNvGrpSpPr/>
          <p:nvPr/>
        </p:nvGrpSpPr>
        <p:grpSpPr>
          <a:xfrm>
            <a:off x="6696630" y="2997401"/>
            <a:ext cx="4898216" cy="3375825"/>
            <a:chOff x="0" y="0"/>
            <a:chExt cx="4898214" cy="3375823"/>
          </a:xfrm>
        </p:grpSpPr>
        <p:grpSp>
          <p:nvGrpSpPr>
            <p:cNvPr id="2510" name="Group"/>
            <p:cNvGrpSpPr/>
            <p:nvPr/>
          </p:nvGrpSpPr>
          <p:grpSpPr>
            <a:xfrm>
              <a:off x="293699" y="0"/>
              <a:ext cx="4604516" cy="3375824"/>
              <a:chOff x="0" y="0"/>
              <a:chExt cx="4604515" cy="3375823"/>
            </a:xfrm>
          </p:grpSpPr>
          <p:pic>
            <p:nvPicPr>
              <p:cNvPr id="250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39624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01" name="Rectangle"/>
              <p:cNvSpPr/>
              <p:nvPr/>
            </p:nvSpPr>
            <p:spPr>
              <a:xfrm>
                <a:off x="1744404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502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79139" t="0" r="0" b="0"/>
              <a:stretch>
                <a:fillRect/>
              </a:stretch>
            </p:blipFill>
            <p:spPr>
              <a:xfrm>
                <a:off x="55026" y="0"/>
                <a:ext cx="1787168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03" name="Rectangle"/>
              <p:cNvSpPr/>
              <p:nvPr/>
            </p:nvSpPr>
            <p:spPr>
              <a:xfrm>
                <a:off x="153320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04" name="Rectangle"/>
              <p:cNvSpPr/>
              <p:nvPr/>
            </p:nvSpPr>
            <p:spPr>
              <a:xfrm>
                <a:off x="897083" y="898713"/>
                <a:ext cx="1191790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05" name="cell"/>
              <p:cNvSpPr txBox="1"/>
              <p:nvPr/>
            </p:nvSpPr>
            <p:spPr>
              <a:xfrm>
                <a:off x="0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506" name="Rectangle"/>
              <p:cNvSpPr/>
              <p:nvPr/>
            </p:nvSpPr>
            <p:spPr>
              <a:xfrm>
                <a:off x="2063343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07" name="Rounded Rectangle"/>
              <p:cNvSpPr/>
              <p:nvPr/>
            </p:nvSpPr>
            <p:spPr>
              <a:xfrm>
                <a:off x="1796643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08" name="Line"/>
              <p:cNvSpPr/>
              <p:nvPr/>
            </p:nvSpPr>
            <p:spPr>
              <a:xfrm>
                <a:off x="1278089" y="1136848"/>
                <a:ext cx="13653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09" name="barcoded bead"/>
              <p:cNvSpPr txBox="1"/>
              <p:nvPr/>
            </p:nvSpPr>
            <p:spPr>
              <a:xfrm>
                <a:off x="1220825" y="800099"/>
                <a:ext cx="1574293" cy="337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barcoded bead</a:t>
                </a:r>
              </a:p>
            </p:txBody>
          </p:sp>
        </p:grpSp>
        <p:sp>
          <p:nvSpPr>
            <p:cNvPr id="2511" name="Rectangle"/>
            <p:cNvSpPr/>
            <p:nvPr/>
          </p:nvSpPr>
          <p:spPr>
            <a:xfrm>
              <a:off x="0" y="1815973"/>
              <a:ext cx="592535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13" name="Goal:…"/>
          <p:cNvSpPr txBox="1"/>
          <p:nvPr/>
        </p:nvSpPr>
        <p:spPr>
          <a:xfrm>
            <a:off x="6540764" y="2658720"/>
            <a:ext cx="520994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Goal: </a:t>
            </a:r>
          </a:p>
          <a:p>
            <a:pPr/>
            <a:r>
              <a:t>Trace reads back to individual cells</a:t>
            </a:r>
          </a:p>
        </p:txBody>
      </p:sp>
      <p:pic>
        <p:nvPicPr>
          <p:cNvPr id="251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21171" b="0"/>
          <a:stretch>
            <a:fillRect/>
          </a:stretch>
        </p:blipFill>
        <p:spPr>
          <a:xfrm>
            <a:off x="368565" y="2184308"/>
            <a:ext cx="4180656" cy="5771877"/>
          </a:xfrm>
          <a:prstGeom prst="rect">
            <a:avLst/>
          </a:prstGeom>
          <a:ln w="12700">
            <a:miter lim="400000"/>
          </a:ln>
        </p:spPr>
      </p:pic>
      <p:sp>
        <p:nvSpPr>
          <p:cNvPr id="2515" name="1. Group by cell barcode"/>
          <p:cNvSpPr txBox="1"/>
          <p:nvPr/>
        </p:nvSpPr>
        <p:spPr>
          <a:xfrm>
            <a:off x="6677149" y="6635749"/>
            <a:ext cx="34351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1. Group by cell barcode</a:t>
            </a:r>
          </a:p>
        </p:txBody>
      </p:sp>
      <p:sp>
        <p:nvSpPr>
          <p:cNvPr id="2516" name="Drop-Seq | Computational Workflow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Computational Workflow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Rectangle"/>
          <p:cNvSpPr/>
          <p:nvPr/>
        </p:nvSpPr>
        <p:spPr>
          <a:xfrm>
            <a:off x="6540765" y="6438900"/>
            <a:ext cx="5739870" cy="2551956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  <a:alpha val="309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522" name="Group"/>
          <p:cNvGrpSpPr/>
          <p:nvPr/>
        </p:nvGrpSpPr>
        <p:grpSpPr>
          <a:xfrm>
            <a:off x="164623" y="2044826"/>
            <a:ext cx="4588371" cy="1187556"/>
            <a:chOff x="0" y="0"/>
            <a:chExt cx="4588370" cy="1187554"/>
          </a:xfrm>
        </p:grpSpPr>
        <p:pic>
          <p:nvPicPr>
            <p:cNvPr id="251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77512"/>
            <a:stretch>
              <a:fillRect/>
            </a:stretch>
          </p:blipFill>
          <p:spPr>
            <a:xfrm>
              <a:off x="0" y="0"/>
              <a:ext cx="4459048" cy="1187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20" name="Rectangle"/>
            <p:cNvSpPr/>
            <p:nvPr/>
          </p:nvSpPr>
          <p:spPr>
            <a:xfrm>
              <a:off x="284955" y="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21" name="Rectangle"/>
            <p:cNvSpPr/>
            <p:nvPr/>
          </p:nvSpPr>
          <p:spPr>
            <a:xfrm>
              <a:off x="4018755" y="21590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2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2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2537" name="Group"/>
          <p:cNvGrpSpPr/>
          <p:nvPr/>
        </p:nvGrpSpPr>
        <p:grpSpPr>
          <a:xfrm>
            <a:off x="6696630" y="2997401"/>
            <a:ext cx="4898216" cy="3375825"/>
            <a:chOff x="0" y="0"/>
            <a:chExt cx="4898214" cy="3375823"/>
          </a:xfrm>
        </p:grpSpPr>
        <p:grpSp>
          <p:nvGrpSpPr>
            <p:cNvPr id="2535" name="Group"/>
            <p:cNvGrpSpPr/>
            <p:nvPr/>
          </p:nvGrpSpPr>
          <p:grpSpPr>
            <a:xfrm>
              <a:off x="293699" y="0"/>
              <a:ext cx="4604516" cy="3375824"/>
              <a:chOff x="0" y="0"/>
              <a:chExt cx="4604515" cy="3375823"/>
            </a:xfrm>
          </p:grpSpPr>
          <p:pic>
            <p:nvPicPr>
              <p:cNvPr id="2525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39624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26" name="Rectangle"/>
              <p:cNvSpPr/>
              <p:nvPr/>
            </p:nvSpPr>
            <p:spPr>
              <a:xfrm>
                <a:off x="1744404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52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79139" t="0" r="0" b="0"/>
              <a:stretch>
                <a:fillRect/>
              </a:stretch>
            </p:blipFill>
            <p:spPr>
              <a:xfrm>
                <a:off x="55026" y="0"/>
                <a:ext cx="1787168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28" name="Rectangle"/>
              <p:cNvSpPr/>
              <p:nvPr/>
            </p:nvSpPr>
            <p:spPr>
              <a:xfrm>
                <a:off x="153320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29" name="Rectangle"/>
              <p:cNvSpPr/>
              <p:nvPr/>
            </p:nvSpPr>
            <p:spPr>
              <a:xfrm>
                <a:off x="897083" y="898713"/>
                <a:ext cx="1191790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30" name="cell"/>
              <p:cNvSpPr txBox="1"/>
              <p:nvPr/>
            </p:nvSpPr>
            <p:spPr>
              <a:xfrm>
                <a:off x="0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531" name="Rectangle"/>
              <p:cNvSpPr/>
              <p:nvPr/>
            </p:nvSpPr>
            <p:spPr>
              <a:xfrm>
                <a:off x="2063343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32" name="Rounded Rectangle"/>
              <p:cNvSpPr/>
              <p:nvPr/>
            </p:nvSpPr>
            <p:spPr>
              <a:xfrm>
                <a:off x="1796643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33" name="Line"/>
              <p:cNvSpPr/>
              <p:nvPr/>
            </p:nvSpPr>
            <p:spPr>
              <a:xfrm>
                <a:off x="1278089" y="1136848"/>
                <a:ext cx="13653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34" name="barcoded bead"/>
              <p:cNvSpPr txBox="1"/>
              <p:nvPr/>
            </p:nvSpPr>
            <p:spPr>
              <a:xfrm>
                <a:off x="1220825" y="800099"/>
                <a:ext cx="1574293" cy="337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barcoded bead</a:t>
                </a:r>
              </a:p>
            </p:txBody>
          </p:sp>
        </p:grpSp>
        <p:sp>
          <p:nvSpPr>
            <p:cNvPr id="2536" name="Rectangle"/>
            <p:cNvSpPr/>
            <p:nvPr/>
          </p:nvSpPr>
          <p:spPr>
            <a:xfrm>
              <a:off x="0" y="1815973"/>
              <a:ext cx="592535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38" name="Goal:…"/>
          <p:cNvSpPr txBox="1"/>
          <p:nvPr/>
        </p:nvSpPr>
        <p:spPr>
          <a:xfrm>
            <a:off x="6540764" y="2658720"/>
            <a:ext cx="520994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Goal: </a:t>
            </a:r>
          </a:p>
          <a:p>
            <a:pPr/>
            <a:r>
              <a:t>Trace reads back to individual cells</a:t>
            </a:r>
          </a:p>
        </p:txBody>
      </p:sp>
      <p:sp>
        <p:nvSpPr>
          <p:cNvPr id="2539" name="1. Group by cell barcode"/>
          <p:cNvSpPr txBox="1"/>
          <p:nvPr/>
        </p:nvSpPr>
        <p:spPr>
          <a:xfrm>
            <a:off x="6677149" y="6635749"/>
            <a:ext cx="34351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1. Group by cell barcode</a:t>
            </a:r>
          </a:p>
        </p:txBody>
      </p:sp>
      <p:sp>
        <p:nvSpPr>
          <p:cNvPr id="2540" name="2. Align cDNA reads (transcript identity)"/>
          <p:cNvSpPr txBox="1"/>
          <p:nvPr/>
        </p:nvSpPr>
        <p:spPr>
          <a:xfrm>
            <a:off x="6702251" y="7368175"/>
            <a:ext cx="54168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2. Align cDNA reads (transcript identity)</a:t>
            </a:r>
          </a:p>
        </p:txBody>
      </p:sp>
      <p:pic>
        <p:nvPicPr>
          <p:cNvPr id="254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368565" y="2184308"/>
            <a:ext cx="5303470" cy="5771877"/>
          </a:xfrm>
          <a:prstGeom prst="rect">
            <a:avLst/>
          </a:prstGeom>
          <a:ln w="12700">
            <a:miter lim="400000"/>
          </a:ln>
        </p:spPr>
      </p:pic>
      <p:sp>
        <p:nvSpPr>
          <p:cNvPr id="2542" name="Drop-Seq | Computational Workflow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Computational Workflow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Rectangle"/>
          <p:cNvSpPr/>
          <p:nvPr/>
        </p:nvSpPr>
        <p:spPr>
          <a:xfrm>
            <a:off x="6540765" y="6438900"/>
            <a:ext cx="5739870" cy="2551956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  <a:alpha val="309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548" name="Group"/>
          <p:cNvGrpSpPr/>
          <p:nvPr/>
        </p:nvGrpSpPr>
        <p:grpSpPr>
          <a:xfrm>
            <a:off x="164623" y="2044826"/>
            <a:ext cx="4588371" cy="1187556"/>
            <a:chOff x="0" y="0"/>
            <a:chExt cx="4588370" cy="1187554"/>
          </a:xfrm>
        </p:grpSpPr>
        <p:pic>
          <p:nvPicPr>
            <p:cNvPr id="25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77512"/>
            <a:stretch>
              <a:fillRect/>
            </a:stretch>
          </p:blipFill>
          <p:spPr>
            <a:xfrm>
              <a:off x="0" y="0"/>
              <a:ext cx="4459048" cy="1187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6" name="Rectangle"/>
            <p:cNvSpPr/>
            <p:nvPr/>
          </p:nvSpPr>
          <p:spPr>
            <a:xfrm>
              <a:off x="284955" y="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47" name="Rectangle"/>
            <p:cNvSpPr/>
            <p:nvPr/>
          </p:nvSpPr>
          <p:spPr>
            <a:xfrm>
              <a:off x="4018755" y="21590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4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5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2563" name="Group"/>
          <p:cNvGrpSpPr/>
          <p:nvPr/>
        </p:nvGrpSpPr>
        <p:grpSpPr>
          <a:xfrm>
            <a:off x="6696630" y="2997401"/>
            <a:ext cx="4898216" cy="3375825"/>
            <a:chOff x="0" y="0"/>
            <a:chExt cx="4898214" cy="3375823"/>
          </a:xfrm>
        </p:grpSpPr>
        <p:grpSp>
          <p:nvGrpSpPr>
            <p:cNvPr id="2561" name="Group"/>
            <p:cNvGrpSpPr/>
            <p:nvPr/>
          </p:nvGrpSpPr>
          <p:grpSpPr>
            <a:xfrm>
              <a:off x="293699" y="0"/>
              <a:ext cx="4604516" cy="3375824"/>
              <a:chOff x="0" y="0"/>
              <a:chExt cx="4604515" cy="3375823"/>
            </a:xfrm>
          </p:grpSpPr>
          <p:pic>
            <p:nvPicPr>
              <p:cNvPr id="255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39624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2" name="Rectangle"/>
              <p:cNvSpPr/>
              <p:nvPr/>
            </p:nvSpPr>
            <p:spPr>
              <a:xfrm>
                <a:off x="1744404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55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79139" t="0" r="0" b="0"/>
              <a:stretch>
                <a:fillRect/>
              </a:stretch>
            </p:blipFill>
            <p:spPr>
              <a:xfrm>
                <a:off x="55026" y="0"/>
                <a:ext cx="1787168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4" name="Rectangle"/>
              <p:cNvSpPr/>
              <p:nvPr/>
            </p:nvSpPr>
            <p:spPr>
              <a:xfrm>
                <a:off x="153320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55" name="Rectangle"/>
              <p:cNvSpPr/>
              <p:nvPr/>
            </p:nvSpPr>
            <p:spPr>
              <a:xfrm>
                <a:off x="897083" y="898713"/>
                <a:ext cx="1191790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56" name="cell"/>
              <p:cNvSpPr txBox="1"/>
              <p:nvPr/>
            </p:nvSpPr>
            <p:spPr>
              <a:xfrm>
                <a:off x="0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557" name="Rectangle"/>
              <p:cNvSpPr/>
              <p:nvPr/>
            </p:nvSpPr>
            <p:spPr>
              <a:xfrm>
                <a:off x="2063343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58" name="Rounded Rectangle"/>
              <p:cNvSpPr/>
              <p:nvPr/>
            </p:nvSpPr>
            <p:spPr>
              <a:xfrm>
                <a:off x="1796643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59" name="Line"/>
              <p:cNvSpPr/>
              <p:nvPr/>
            </p:nvSpPr>
            <p:spPr>
              <a:xfrm>
                <a:off x="1278089" y="1136848"/>
                <a:ext cx="13653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60" name="barcoded bead"/>
              <p:cNvSpPr txBox="1"/>
              <p:nvPr/>
            </p:nvSpPr>
            <p:spPr>
              <a:xfrm>
                <a:off x="1220825" y="800099"/>
                <a:ext cx="1574293" cy="337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barcoded bead</a:t>
                </a:r>
              </a:p>
            </p:txBody>
          </p:sp>
        </p:grpSp>
        <p:sp>
          <p:nvSpPr>
            <p:cNvPr id="2562" name="Rectangle"/>
            <p:cNvSpPr/>
            <p:nvPr/>
          </p:nvSpPr>
          <p:spPr>
            <a:xfrm>
              <a:off x="0" y="1815973"/>
              <a:ext cx="592535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64" name="Goal:…"/>
          <p:cNvSpPr txBox="1"/>
          <p:nvPr/>
        </p:nvSpPr>
        <p:spPr>
          <a:xfrm>
            <a:off x="6540764" y="2658720"/>
            <a:ext cx="520994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Goal: </a:t>
            </a:r>
          </a:p>
          <a:p>
            <a:pPr/>
            <a:r>
              <a:t>Trace reads back to individual cells</a:t>
            </a:r>
          </a:p>
        </p:txBody>
      </p:sp>
      <p:sp>
        <p:nvSpPr>
          <p:cNvPr id="2565" name="1. Group by cell barcode"/>
          <p:cNvSpPr txBox="1"/>
          <p:nvPr/>
        </p:nvSpPr>
        <p:spPr>
          <a:xfrm>
            <a:off x="6677149" y="6635749"/>
            <a:ext cx="34351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1. Group by cell barcode</a:t>
            </a:r>
          </a:p>
        </p:txBody>
      </p:sp>
      <p:sp>
        <p:nvSpPr>
          <p:cNvPr id="2566" name="2. Align cDNA reads (transcript identity)"/>
          <p:cNvSpPr txBox="1"/>
          <p:nvPr/>
        </p:nvSpPr>
        <p:spPr>
          <a:xfrm>
            <a:off x="6677148" y="7368175"/>
            <a:ext cx="54168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2. Align cDNA reads (transcript identity)</a:t>
            </a:r>
          </a:p>
        </p:txBody>
      </p:sp>
      <p:pic>
        <p:nvPicPr>
          <p:cNvPr id="256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368565" y="2184308"/>
            <a:ext cx="5303470" cy="5771877"/>
          </a:xfrm>
          <a:prstGeom prst="rect">
            <a:avLst/>
          </a:prstGeom>
          <a:ln w="12700">
            <a:miter lim="400000"/>
          </a:ln>
        </p:spPr>
      </p:pic>
      <p:sp>
        <p:nvSpPr>
          <p:cNvPr id="2568" name="3. Count reads per cell per gene"/>
          <p:cNvSpPr txBox="1"/>
          <p:nvPr/>
        </p:nvSpPr>
        <p:spPr>
          <a:xfrm>
            <a:off x="6689526" y="8100600"/>
            <a:ext cx="446886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3. Count reads per cell per gene</a:t>
            </a:r>
          </a:p>
        </p:txBody>
      </p:sp>
      <p:sp>
        <p:nvSpPr>
          <p:cNvPr id="2569" name="1"/>
          <p:cNvSpPr txBox="1"/>
          <p:nvPr/>
        </p:nvSpPr>
        <p:spPr>
          <a:xfrm>
            <a:off x="5707317" y="30606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0" name="1"/>
          <p:cNvSpPr txBox="1"/>
          <p:nvPr/>
        </p:nvSpPr>
        <p:spPr>
          <a:xfrm>
            <a:off x="5707317" y="33146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1" name="1"/>
          <p:cNvSpPr txBox="1"/>
          <p:nvPr/>
        </p:nvSpPr>
        <p:spPr>
          <a:xfrm>
            <a:off x="5707317" y="35686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2" name="1"/>
          <p:cNvSpPr txBox="1"/>
          <p:nvPr/>
        </p:nvSpPr>
        <p:spPr>
          <a:xfrm>
            <a:off x="5707317" y="40131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3" name="1"/>
          <p:cNvSpPr txBox="1"/>
          <p:nvPr/>
        </p:nvSpPr>
        <p:spPr>
          <a:xfrm>
            <a:off x="5707317" y="42671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4" name="1"/>
          <p:cNvSpPr txBox="1"/>
          <p:nvPr/>
        </p:nvSpPr>
        <p:spPr>
          <a:xfrm>
            <a:off x="5707317" y="45211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5" name="2"/>
          <p:cNvSpPr txBox="1"/>
          <p:nvPr/>
        </p:nvSpPr>
        <p:spPr>
          <a:xfrm>
            <a:off x="5707317" y="50672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576" name="1"/>
          <p:cNvSpPr txBox="1"/>
          <p:nvPr/>
        </p:nvSpPr>
        <p:spPr>
          <a:xfrm>
            <a:off x="5707317" y="54101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7" name="1"/>
          <p:cNvSpPr txBox="1"/>
          <p:nvPr/>
        </p:nvSpPr>
        <p:spPr>
          <a:xfrm>
            <a:off x="5707317" y="58673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8" name="1"/>
          <p:cNvSpPr txBox="1"/>
          <p:nvPr/>
        </p:nvSpPr>
        <p:spPr>
          <a:xfrm>
            <a:off x="5707317" y="61340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79" name="2"/>
          <p:cNvSpPr txBox="1"/>
          <p:nvPr/>
        </p:nvSpPr>
        <p:spPr>
          <a:xfrm>
            <a:off x="5707317" y="6476872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580" name="Drop-Seq | Computational Workflow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Computational Workflow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Rectangle"/>
          <p:cNvSpPr/>
          <p:nvPr/>
        </p:nvSpPr>
        <p:spPr>
          <a:xfrm>
            <a:off x="6540765" y="6438900"/>
            <a:ext cx="5739870" cy="2551956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  <a:alpha val="309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586" name="Group"/>
          <p:cNvGrpSpPr/>
          <p:nvPr/>
        </p:nvGrpSpPr>
        <p:grpSpPr>
          <a:xfrm>
            <a:off x="164623" y="2044826"/>
            <a:ext cx="4588371" cy="1187556"/>
            <a:chOff x="0" y="0"/>
            <a:chExt cx="4588370" cy="1187554"/>
          </a:xfrm>
        </p:grpSpPr>
        <p:pic>
          <p:nvPicPr>
            <p:cNvPr id="258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77512"/>
            <a:stretch>
              <a:fillRect/>
            </a:stretch>
          </p:blipFill>
          <p:spPr>
            <a:xfrm>
              <a:off x="0" y="0"/>
              <a:ext cx="4459048" cy="1187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4" name="Rectangle"/>
            <p:cNvSpPr/>
            <p:nvPr/>
          </p:nvSpPr>
          <p:spPr>
            <a:xfrm>
              <a:off x="284955" y="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5" name="Rectangle"/>
            <p:cNvSpPr/>
            <p:nvPr/>
          </p:nvSpPr>
          <p:spPr>
            <a:xfrm>
              <a:off x="4018755" y="215900"/>
              <a:ext cx="569616" cy="558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8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588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2601" name="Group"/>
          <p:cNvGrpSpPr/>
          <p:nvPr/>
        </p:nvGrpSpPr>
        <p:grpSpPr>
          <a:xfrm>
            <a:off x="6696630" y="2997401"/>
            <a:ext cx="4898216" cy="3375825"/>
            <a:chOff x="0" y="0"/>
            <a:chExt cx="4898214" cy="3375823"/>
          </a:xfrm>
        </p:grpSpPr>
        <p:grpSp>
          <p:nvGrpSpPr>
            <p:cNvPr id="2599" name="Group"/>
            <p:cNvGrpSpPr/>
            <p:nvPr/>
          </p:nvGrpSpPr>
          <p:grpSpPr>
            <a:xfrm>
              <a:off x="293699" y="0"/>
              <a:ext cx="4604516" cy="3375824"/>
              <a:chOff x="0" y="0"/>
              <a:chExt cx="4604515" cy="3375823"/>
            </a:xfrm>
          </p:grpSpPr>
          <p:pic>
            <p:nvPicPr>
              <p:cNvPr id="258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39624" y="771624"/>
                <a:ext cx="2833273" cy="22924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90" name="Rectangle"/>
              <p:cNvSpPr/>
              <p:nvPr/>
            </p:nvSpPr>
            <p:spPr>
              <a:xfrm>
                <a:off x="1744404" y="1025624"/>
                <a:ext cx="484040" cy="5588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259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79139" t="0" r="0" b="0"/>
              <a:stretch>
                <a:fillRect/>
              </a:stretch>
            </p:blipFill>
            <p:spPr>
              <a:xfrm>
                <a:off x="55026" y="0"/>
                <a:ext cx="1787168" cy="33758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92" name="Rectangle"/>
              <p:cNvSpPr/>
              <p:nvPr/>
            </p:nvSpPr>
            <p:spPr>
              <a:xfrm>
                <a:off x="153320" y="898713"/>
                <a:ext cx="557581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93" name="Rectangle"/>
              <p:cNvSpPr/>
              <p:nvPr/>
            </p:nvSpPr>
            <p:spPr>
              <a:xfrm>
                <a:off x="897083" y="898713"/>
                <a:ext cx="1191790" cy="2413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94" name="cell"/>
              <p:cNvSpPr txBox="1"/>
              <p:nvPr/>
            </p:nvSpPr>
            <p:spPr>
              <a:xfrm>
                <a:off x="0" y="766619"/>
                <a:ext cx="621488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u="sng"/>
                </a:lvl1pPr>
              </a:lstStyle>
              <a:p>
                <a:pPr/>
                <a:r>
                  <a:t>cell</a:t>
                </a:r>
              </a:p>
            </p:txBody>
          </p:sp>
          <p:sp>
            <p:nvSpPr>
              <p:cNvPr id="2595" name="Rectangle"/>
              <p:cNvSpPr/>
              <p:nvPr/>
            </p:nvSpPr>
            <p:spPr>
              <a:xfrm>
                <a:off x="2063343" y="965200"/>
                <a:ext cx="2016523" cy="3011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96" name="Rounded Rectangle"/>
              <p:cNvSpPr/>
              <p:nvPr/>
            </p:nvSpPr>
            <p:spPr>
              <a:xfrm>
                <a:off x="1796643" y="1146472"/>
                <a:ext cx="2807873" cy="2030806"/>
              </a:xfrm>
              <a:prstGeom prst="roundRect">
                <a:avLst>
                  <a:gd name="adj" fmla="val 16745"/>
                </a:avLst>
              </a:prstGeom>
              <a:noFill/>
              <a:ln w="254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97" name="Line"/>
              <p:cNvSpPr/>
              <p:nvPr/>
            </p:nvSpPr>
            <p:spPr>
              <a:xfrm>
                <a:off x="1278089" y="1136848"/>
                <a:ext cx="136533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98" name="barcoded bead"/>
              <p:cNvSpPr txBox="1"/>
              <p:nvPr/>
            </p:nvSpPr>
            <p:spPr>
              <a:xfrm>
                <a:off x="1220825" y="800099"/>
                <a:ext cx="1574293" cy="3370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barcoded bead</a:t>
                </a:r>
              </a:p>
            </p:txBody>
          </p:sp>
        </p:grpSp>
        <p:sp>
          <p:nvSpPr>
            <p:cNvPr id="2600" name="Rectangle"/>
            <p:cNvSpPr/>
            <p:nvPr/>
          </p:nvSpPr>
          <p:spPr>
            <a:xfrm>
              <a:off x="0" y="1815973"/>
              <a:ext cx="592535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602" name="Goal:…"/>
          <p:cNvSpPr txBox="1"/>
          <p:nvPr/>
        </p:nvSpPr>
        <p:spPr>
          <a:xfrm>
            <a:off x="6540764" y="2658720"/>
            <a:ext cx="520994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Goal: </a:t>
            </a:r>
          </a:p>
          <a:p>
            <a:pPr/>
            <a:r>
              <a:t>Trace reads back to individual cells</a:t>
            </a:r>
          </a:p>
        </p:txBody>
      </p:sp>
      <p:sp>
        <p:nvSpPr>
          <p:cNvPr id="2603" name="1. Group by cell barcode"/>
          <p:cNvSpPr txBox="1"/>
          <p:nvPr/>
        </p:nvSpPr>
        <p:spPr>
          <a:xfrm>
            <a:off x="6677149" y="6635749"/>
            <a:ext cx="34351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1. Group by cell barcode</a:t>
            </a:r>
          </a:p>
        </p:txBody>
      </p:sp>
      <p:sp>
        <p:nvSpPr>
          <p:cNvPr id="2604" name="2. Align cDNA reads (transcript identity)"/>
          <p:cNvSpPr txBox="1"/>
          <p:nvPr/>
        </p:nvSpPr>
        <p:spPr>
          <a:xfrm>
            <a:off x="6677148" y="7368175"/>
            <a:ext cx="54168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2. Align cDNA reads (transcript identity)</a:t>
            </a:r>
          </a:p>
        </p:txBody>
      </p:sp>
      <p:pic>
        <p:nvPicPr>
          <p:cNvPr id="260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368565" y="2184308"/>
            <a:ext cx="5303470" cy="5771877"/>
          </a:xfrm>
          <a:prstGeom prst="rect">
            <a:avLst/>
          </a:prstGeom>
          <a:ln w="12700">
            <a:miter lim="400000"/>
          </a:ln>
        </p:spPr>
      </p:pic>
      <p:sp>
        <p:nvSpPr>
          <p:cNvPr id="2606" name="3. Count reads per cell per gene"/>
          <p:cNvSpPr txBox="1"/>
          <p:nvPr/>
        </p:nvSpPr>
        <p:spPr>
          <a:xfrm>
            <a:off x="6689526" y="8100600"/>
            <a:ext cx="446886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3. Count reads per cell per gene</a:t>
            </a:r>
          </a:p>
        </p:txBody>
      </p:sp>
      <p:sp>
        <p:nvSpPr>
          <p:cNvPr id="2607" name="1"/>
          <p:cNvSpPr txBox="1"/>
          <p:nvPr/>
        </p:nvSpPr>
        <p:spPr>
          <a:xfrm>
            <a:off x="5707317" y="30606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08" name="1"/>
          <p:cNvSpPr txBox="1"/>
          <p:nvPr/>
        </p:nvSpPr>
        <p:spPr>
          <a:xfrm>
            <a:off x="5707317" y="33146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09" name="1"/>
          <p:cNvSpPr txBox="1"/>
          <p:nvPr/>
        </p:nvSpPr>
        <p:spPr>
          <a:xfrm>
            <a:off x="5707317" y="35686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10" name="1"/>
          <p:cNvSpPr txBox="1"/>
          <p:nvPr/>
        </p:nvSpPr>
        <p:spPr>
          <a:xfrm>
            <a:off x="5707317" y="40131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11" name="1"/>
          <p:cNvSpPr txBox="1"/>
          <p:nvPr/>
        </p:nvSpPr>
        <p:spPr>
          <a:xfrm>
            <a:off x="5707317" y="42671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12" name="1"/>
          <p:cNvSpPr txBox="1"/>
          <p:nvPr/>
        </p:nvSpPr>
        <p:spPr>
          <a:xfrm>
            <a:off x="5707317" y="45211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13" name="2"/>
          <p:cNvSpPr txBox="1"/>
          <p:nvPr/>
        </p:nvSpPr>
        <p:spPr>
          <a:xfrm>
            <a:off x="5707317" y="50672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14" name="1"/>
          <p:cNvSpPr txBox="1"/>
          <p:nvPr/>
        </p:nvSpPr>
        <p:spPr>
          <a:xfrm>
            <a:off x="5707317" y="54101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15" name="1"/>
          <p:cNvSpPr txBox="1"/>
          <p:nvPr/>
        </p:nvSpPr>
        <p:spPr>
          <a:xfrm>
            <a:off x="5707317" y="58673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16" name="1"/>
          <p:cNvSpPr txBox="1"/>
          <p:nvPr/>
        </p:nvSpPr>
        <p:spPr>
          <a:xfrm>
            <a:off x="5707317" y="6134099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17" name="2"/>
          <p:cNvSpPr txBox="1"/>
          <p:nvPr/>
        </p:nvSpPr>
        <p:spPr>
          <a:xfrm>
            <a:off x="5707317" y="6476872"/>
            <a:ext cx="28899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18" name="Oval"/>
          <p:cNvSpPr/>
          <p:nvPr/>
        </p:nvSpPr>
        <p:spPr>
          <a:xfrm>
            <a:off x="1718289" y="5005791"/>
            <a:ext cx="1386980" cy="616547"/>
          </a:xfrm>
          <a:prstGeom prst="ellips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19" name="Rectangle"/>
          <p:cNvSpPr/>
          <p:nvPr/>
        </p:nvSpPr>
        <p:spPr>
          <a:xfrm>
            <a:off x="2006600" y="2457565"/>
            <a:ext cx="784958" cy="362078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0" name="Line"/>
          <p:cNvSpPr/>
          <p:nvPr/>
        </p:nvSpPr>
        <p:spPr>
          <a:xfrm>
            <a:off x="7934033" y="8373650"/>
            <a:ext cx="921333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1" name="unique molecules"/>
          <p:cNvSpPr txBox="1"/>
          <p:nvPr/>
        </p:nvSpPr>
        <p:spPr>
          <a:xfrm>
            <a:off x="8024531" y="7732300"/>
            <a:ext cx="224241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HanziPen SC Bold"/>
                <a:ea typeface="HanziPen SC Bold"/>
                <a:cs typeface="HanziPen SC Bold"/>
                <a:sym typeface="HanziPen SC Bold"/>
              </a:defRPr>
            </a:lvl1pPr>
          </a:lstStyle>
          <a:p>
            <a:pPr/>
            <a:r>
              <a:t>unique molecules</a:t>
            </a:r>
          </a:p>
        </p:txBody>
      </p:sp>
      <p:sp>
        <p:nvSpPr>
          <p:cNvPr id="2622" name="Drop-Seq | Computational Workflow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Computational Workflow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2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2628" name="Group"/>
          <p:cNvGrpSpPr/>
          <p:nvPr/>
        </p:nvGrpSpPr>
        <p:grpSpPr>
          <a:xfrm>
            <a:off x="4586499" y="3098176"/>
            <a:ext cx="3704803" cy="2598526"/>
            <a:chOff x="0" y="0"/>
            <a:chExt cx="3704802" cy="2598525"/>
          </a:xfrm>
        </p:grpSpPr>
        <p:sp>
          <p:nvSpPr>
            <p:cNvPr id="2626" name="Rectangle"/>
            <p:cNvSpPr/>
            <p:nvPr/>
          </p:nvSpPr>
          <p:spPr>
            <a:xfrm>
              <a:off x="89630" y="233771"/>
              <a:ext cx="3601742" cy="2232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62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04803" cy="2598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29" name="Final output"/>
          <p:cNvSpPr txBox="1"/>
          <p:nvPr/>
        </p:nvSpPr>
        <p:spPr>
          <a:xfrm>
            <a:off x="5586114" y="2285751"/>
            <a:ext cx="18579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Final output</a:t>
            </a:r>
          </a:p>
        </p:txBody>
      </p:sp>
      <p:sp>
        <p:nvSpPr>
          <p:cNvPr id="2630" name="gene expression matrix"/>
          <p:cNvSpPr txBox="1"/>
          <p:nvPr/>
        </p:nvSpPr>
        <p:spPr>
          <a:xfrm>
            <a:off x="4882381" y="2704851"/>
            <a:ext cx="326543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 expression matrix</a:t>
            </a:r>
          </a:p>
        </p:txBody>
      </p:sp>
      <p:sp>
        <p:nvSpPr>
          <p:cNvPr id="2631" name="Drop-Seq | Computational Workflow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Computational Workflow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3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35" name="What can go wrong?"/>
          <p:cNvSpPr txBox="1"/>
          <p:nvPr/>
        </p:nvSpPr>
        <p:spPr>
          <a:xfrm>
            <a:off x="4946773" y="6737349"/>
            <a:ext cx="311125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can go wrong?</a:t>
            </a:r>
          </a:p>
        </p:txBody>
      </p:sp>
      <p:grpSp>
        <p:nvGrpSpPr>
          <p:cNvPr id="2638" name="Group"/>
          <p:cNvGrpSpPr/>
          <p:nvPr/>
        </p:nvGrpSpPr>
        <p:grpSpPr>
          <a:xfrm>
            <a:off x="4586499" y="3098176"/>
            <a:ext cx="3704803" cy="2598526"/>
            <a:chOff x="0" y="0"/>
            <a:chExt cx="3704802" cy="2598525"/>
          </a:xfrm>
        </p:grpSpPr>
        <p:sp>
          <p:nvSpPr>
            <p:cNvPr id="2636" name="Rectangle"/>
            <p:cNvSpPr/>
            <p:nvPr/>
          </p:nvSpPr>
          <p:spPr>
            <a:xfrm>
              <a:off x="89630" y="233771"/>
              <a:ext cx="3601742" cy="223258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63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04803" cy="2598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39" name="Final output"/>
          <p:cNvSpPr txBox="1"/>
          <p:nvPr/>
        </p:nvSpPr>
        <p:spPr>
          <a:xfrm>
            <a:off x="5586114" y="2285751"/>
            <a:ext cx="18579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Final output</a:t>
            </a:r>
          </a:p>
        </p:txBody>
      </p:sp>
      <p:sp>
        <p:nvSpPr>
          <p:cNvPr id="2640" name="gene expression matrix"/>
          <p:cNvSpPr txBox="1"/>
          <p:nvPr/>
        </p:nvSpPr>
        <p:spPr>
          <a:xfrm>
            <a:off x="4882381" y="2704851"/>
            <a:ext cx="326543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 expression matrix</a:t>
            </a:r>
          </a:p>
        </p:txBody>
      </p:sp>
      <p:sp>
        <p:nvSpPr>
          <p:cNvPr id="2641" name="Drop-Seq | Computational Workflow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Computational Workflow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4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45" name="Drop-Seq | Sources of error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Sources of error</a:t>
            </a:r>
          </a:p>
        </p:txBody>
      </p:sp>
      <p:sp>
        <p:nvSpPr>
          <p:cNvPr id="2646" name="errors in barcodes (sequencing + synthesis)"/>
          <p:cNvSpPr txBox="1"/>
          <p:nvPr/>
        </p:nvSpPr>
        <p:spPr>
          <a:xfrm>
            <a:off x="2078736" y="2705099"/>
            <a:ext cx="852549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pc="-79" sz="4000"/>
              <a:t>errors in barcodes </a:t>
            </a:r>
            <a:r>
              <a:rPr spc="-59" sz="3000"/>
              <a:t>(sequencing + </a:t>
            </a:r>
            <a:r>
              <a:rPr b="1" spc="-59" sz="3000">
                <a:latin typeface="Helvetica"/>
                <a:ea typeface="Helvetica"/>
                <a:cs typeface="Helvetica"/>
                <a:sym typeface="Helvetica"/>
              </a:rPr>
              <a:t>synthesis</a:t>
            </a:r>
            <a:r>
              <a:rPr spc="-59" sz="3000"/>
              <a:t>)</a:t>
            </a:r>
          </a:p>
        </p:txBody>
      </p:sp>
      <p:sp>
        <p:nvSpPr>
          <p:cNvPr id="2647" name="errors in cell encapsulation (cell doublets)"/>
          <p:cNvSpPr txBox="1"/>
          <p:nvPr/>
        </p:nvSpPr>
        <p:spPr>
          <a:xfrm>
            <a:off x="2089552" y="5626099"/>
            <a:ext cx="839851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pc="-79" sz="4000"/>
              <a:t>errors in cell encapsulation </a:t>
            </a:r>
            <a:r>
              <a:rPr spc="-59" sz="3000"/>
              <a:t>(cell doublets)</a:t>
            </a:r>
          </a:p>
        </p:txBody>
      </p:sp>
      <p:sp>
        <p:nvSpPr>
          <p:cNvPr id="2648" name="barcode detection and error correction"/>
          <p:cNvSpPr txBox="1"/>
          <p:nvPr/>
        </p:nvSpPr>
        <p:spPr>
          <a:xfrm>
            <a:off x="4088786" y="3676713"/>
            <a:ext cx="666064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 algn="l">
              <a:lnSpc>
                <a:spcPct val="90000"/>
              </a:lnSpc>
              <a:buSzPct val="100000"/>
              <a:buChar char="•"/>
              <a:defRPr b="0" spc="-59" sz="3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barcode detection and error correction</a:t>
            </a:r>
          </a:p>
        </p:txBody>
      </p:sp>
      <p:sp>
        <p:nvSpPr>
          <p:cNvPr id="2649" name="doublet identification / filtering"/>
          <p:cNvSpPr txBox="1"/>
          <p:nvPr/>
        </p:nvSpPr>
        <p:spPr>
          <a:xfrm>
            <a:off x="4088786" y="6673913"/>
            <a:ext cx="52078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 algn="l">
              <a:lnSpc>
                <a:spcPct val="90000"/>
              </a:lnSpc>
              <a:buSzPct val="100000"/>
              <a:buChar char="•"/>
              <a:defRPr b="0" spc="-59" sz="3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doublet identification / filtering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5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53" name="Drop-Seq | Sources of error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Sources of error</a:t>
            </a:r>
          </a:p>
        </p:txBody>
      </p:sp>
      <p:pic>
        <p:nvPicPr>
          <p:cNvPr id="26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049" y="2933954"/>
            <a:ext cx="6202503" cy="4990875"/>
          </a:xfrm>
          <a:prstGeom prst="rect">
            <a:avLst/>
          </a:prstGeom>
          <a:ln w="12700">
            <a:miter lim="400000"/>
          </a:ln>
        </p:spPr>
      </p:pic>
      <p:sp>
        <p:nvSpPr>
          <p:cNvPr id="2655" name="empty"/>
          <p:cNvSpPr txBox="1"/>
          <p:nvPr/>
        </p:nvSpPr>
        <p:spPr>
          <a:xfrm>
            <a:off x="2018741" y="3763761"/>
            <a:ext cx="101711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3C88BF"/>
                </a:solidFill>
              </a:defRPr>
            </a:lvl1pPr>
          </a:lstStyle>
          <a:p>
            <a:pPr/>
            <a:r>
              <a:t>empty</a:t>
            </a:r>
          </a:p>
        </p:txBody>
      </p:sp>
      <p:sp>
        <p:nvSpPr>
          <p:cNvPr id="2656" name="singlets"/>
          <p:cNvSpPr txBox="1"/>
          <p:nvPr/>
        </p:nvSpPr>
        <p:spPr>
          <a:xfrm>
            <a:off x="1534921" y="5579861"/>
            <a:ext cx="124815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singlets</a:t>
            </a:r>
          </a:p>
        </p:txBody>
      </p:sp>
      <p:sp>
        <p:nvSpPr>
          <p:cNvPr id="2657" name="multiplets"/>
          <p:cNvSpPr txBox="1"/>
          <p:nvPr/>
        </p:nvSpPr>
        <p:spPr>
          <a:xfrm>
            <a:off x="5411622" y="4640061"/>
            <a:ext cx="15465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6AD47"/>
                </a:solidFill>
              </a:defRPr>
            </a:lvl1pPr>
          </a:lstStyle>
          <a:p>
            <a:pPr/>
            <a:r>
              <a:t>multiplets</a:t>
            </a:r>
          </a:p>
        </p:txBody>
      </p:sp>
      <p:sp>
        <p:nvSpPr>
          <p:cNvPr id="2658" name="Poisson rate (λ)"/>
          <p:cNvSpPr txBox="1"/>
          <p:nvPr/>
        </p:nvSpPr>
        <p:spPr>
          <a:xfrm>
            <a:off x="2976676" y="7916661"/>
            <a:ext cx="212384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Poisson rate (λ)</a:t>
            </a:r>
          </a:p>
        </p:txBody>
      </p:sp>
      <p:sp>
        <p:nvSpPr>
          <p:cNvPr id="2659" name="Probability"/>
          <p:cNvSpPr txBox="1"/>
          <p:nvPr/>
        </p:nvSpPr>
        <p:spPr>
          <a:xfrm rot="16200000">
            <a:off x="-13564" y="5198861"/>
            <a:ext cx="147492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Probability</a:t>
            </a:r>
          </a:p>
        </p:txBody>
      </p:sp>
      <p:sp>
        <p:nvSpPr>
          <p:cNvPr id="2660" name="errors in cell encapsulation (cell doublets)"/>
          <p:cNvSpPr txBox="1"/>
          <p:nvPr/>
        </p:nvSpPr>
        <p:spPr>
          <a:xfrm>
            <a:off x="423545" y="2044826"/>
            <a:ext cx="839851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pc="-79" sz="4000"/>
              <a:t>errors in cell encapsulation </a:t>
            </a:r>
            <a:r>
              <a:rPr spc="-59" sz="3000"/>
              <a:t>(cell doublets)</a:t>
            </a:r>
          </a:p>
        </p:txBody>
      </p:sp>
      <p:pic>
        <p:nvPicPr>
          <p:cNvPr id="26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1883" y="4612482"/>
            <a:ext cx="4159335" cy="3297490"/>
          </a:xfrm>
          <a:prstGeom prst="rect">
            <a:avLst/>
          </a:prstGeom>
          <a:ln w="12700">
            <a:miter lim="400000"/>
          </a:ln>
        </p:spPr>
      </p:pic>
      <p:sp>
        <p:nvSpPr>
          <p:cNvPr id="2662" name="empty"/>
          <p:cNvSpPr txBox="1"/>
          <p:nvPr/>
        </p:nvSpPr>
        <p:spPr>
          <a:xfrm>
            <a:off x="8569528" y="5044605"/>
            <a:ext cx="640944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3C88BF"/>
                </a:solidFill>
              </a:defRPr>
            </a:lvl1pPr>
          </a:lstStyle>
          <a:p>
            <a:pPr/>
            <a:r>
              <a:t>empty</a:t>
            </a:r>
          </a:p>
        </p:txBody>
      </p:sp>
      <p:sp>
        <p:nvSpPr>
          <p:cNvPr id="2663" name="singlets"/>
          <p:cNvSpPr txBox="1"/>
          <p:nvPr/>
        </p:nvSpPr>
        <p:spPr>
          <a:xfrm>
            <a:off x="11131041" y="6479705"/>
            <a:ext cx="775717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singlets</a:t>
            </a:r>
          </a:p>
        </p:txBody>
      </p:sp>
      <p:sp>
        <p:nvSpPr>
          <p:cNvPr id="2664" name="multiplets"/>
          <p:cNvSpPr txBox="1"/>
          <p:nvPr/>
        </p:nvSpPr>
        <p:spPr>
          <a:xfrm>
            <a:off x="11044008" y="7368705"/>
            <a:ext cx="949784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46AD47"/>
                </a:solidFill>
              </a:defRPr>
            </a:lvl1pPr>
          </a:lstStyle>
          <a:p>
            <a:pPr/>
            <a:r>
              <a:t>multiplets</a:t>
            </a:r>
          </a:p>
        </p:txBody>
      </p:sp>
      <p:sp>
        <p:nvSpPr>
          <p:cNvPr id="2665" name="Poisson rate (λ)"/>
          <p:cNvSpPr txBox="1"/>
          <p:nvPr/>
        </p:nvSpPr>
        <p:spPr>
          <a:xfrm>
            <a:off x="9554832" y="7991019"/>
            <a:ext cx="128653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Poisson rate (λ)</a:t>
            </a:r>
          </a:p>
        </p:txBody>
      </p:sp>
      <p:sp>
        <p:nvSpPr>
          <p:cNvPr id="2666" name="Probability"/>
          <p:cNvSpPr txBox="1"/>
          <p:nvPr/>
        </p:nvSpPr>
        <p:spPr>
          <a:xfrm rot="16200000">
            <a:off x="7356500" y="6105055"/>
            <a:ext cx="908000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Probability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17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  <p:sp>
        <p:nvSpPr>
          <p:cNvPr id="318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31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367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322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320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32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23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4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25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26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27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28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363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347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334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32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3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3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3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3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340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33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3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3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3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3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346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34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4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4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4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4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348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9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0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1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2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3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4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5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7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8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9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1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2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64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366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81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368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380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369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371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373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74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75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379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376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377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378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382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383" name="Limitations of bulk measurements"/>
          <p:cNvSpPr txBox="1"/>
          <p:nvPr/>
        </p:nvSpPr>
        <p:spPr>
          <a:xfrm>
            <a:off x="751005" y="4457699"/>
            <a:ext cx="70874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Limitations of bulk measurements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6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70" name="Drop-Seq | Sources of error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Drop-Seq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Sources of error</a:t>
            </a:r>
          </a:p>
        </p:txBody>
      </p:sp>
      <p:sp>
        <p:nvSpPr>
          <p:cNvPr id="2671" name="Human-mouse experiment"/>
          <p:cNvSpPr txBox="1"/>
          <p:nvPr/>
        </p:nvSpPr>
        <p:spPr>
          <a:xfrm>
            <a:off x="604466" y="2120899"/>
            <a:ext cx="590346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defRPr b="0" spc="-79" sz="4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pc="-119" sz="6000"/>
            </a:pPr>
            <a:r>
              <a:rPr spc="-79" sz="4000"/>
              <a:t>Human-mouse experiment</a:t>
            </a:r>
          </a:p>
        </p:txBody>
      </p:sp>
      <p:grpSp>
        <p:nvGrpSpPr>
          <p:cNvPr id="2679" name="Group"/>
          <p:cNvGrpSpPr/>
          <p:nvPr/>
        </p:nvGrpSpPr>
        <p:grpSpPr>
          <a:xfrm>
            <a:off x="431799" y="2971672"/>
            <a:ext cx="11702912" cy="5278626"/>
            <a:chOff x="0" y="0"/>
            <a:chExt cx="11702910" cy="5278624"/>
          </a:xfrm>
        </p:grpSpPr>
        <p:grpSp>
          <p:nvGrpSpPr>
            <p:cNvPr id="2676" name="Group"/>
            <p:cNvGrpSpPr/>
            <p:nvPr/>
          </p:nvGrpSpPr>
          <p:grpSpPr>
            <a:xfrm>
              <a:off x="0" y="0"/>
              <a:ext cx="11702911" cy="5278625"/>
              <a:chOff x="0" y="0"/>
              <a:chExt cx="11702910" cy="5278624"/>
            </a:xfrm>
          </p:grpSpPr>
          <p:pic>
            <p:nvPicPr>
              <p:cNvPr id="2672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11162" y="444754"/>
                <a:ext cx="5121147" cy="48338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73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581759" y="444754"/>
                <a:ext cx="5121152" cy="48338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74" name="Rectangle"/>
              <p:cNvSpPr/>
              <p:nvPr/>
            </p:nvSpPr>
            <p:spPr>
              <a:xfrm>
                <a:off x="6070600" y="177926"/>
                <a:ext cx="813991" cy="10541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75" name="Rectangle"/>
              <p:cNvSpPr/>
              <p:nvPr/>
            </p:nvSpPr>
            <p:spPr>
              <a:xfrm>
                <a:off x="0" y="0"/>
                <a:ext cx="813991" cy="10541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2677" name="1,250 cells/h"/>
            <p:cNvSpPr txBox="1"/>
            <p:nvPr/>
          </p:nvSpPr>
          <p:spPr>
            <a:xfrm>
              <a:off x="3923525" y="771055"/>
              <a:ext cx="1220750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1,250 cells/h </a:t>
              </a:r>
            </a:p>
          </p:txBody>
        </p:sp>
        <p:sp>
          <p:nvSpPr>
            <p:cNvPr id="2678" name="5,000 cells/h"/>
            <p:cNvSpPr txBox="1"/>
            <p:nvPr/>
          </p:nvSpPr>
          <p:spPr>
            <a:xfrm>
              <a:off x="9625825" y="732955"/>
              <a:ext cx="1220750" cy="312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5,000 cells/h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8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83" name="Single Cell RNA-Seq | Perspective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Perspective</a:t>
            </a:r>
          </a:p>
        </p:txBody>
      </p:sp>
      <p:pic>
        <p:nvPicPr>
          <p:cNvPr id="26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0190" y="2643690"/>
            <a:ext cx="4784420" cy="3585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8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pic>
        <p:nvPicPr>
          <p:cNvPr id="26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037" y="2950488"/>
            <a:ext cx="11961548" cy="3978749"/>
          </a:xfrm>
          <a:prstGeom prst="rect">
            <a:avLst/>
          </a:prstGeom>
          <a:ln w="12700">
            <a:miter lim="400000"/>
          </a:ln>
        </p:spPr>
      </p:pic>
      <p:sp>
        <p:nvSpPr>
          <p:cNvPr id="2689" name="Circle"/>
          <p:cNvSpPr/>
          <p:nvPr/>
        </p:nvSpPr>
        <p:spPr>
          <a:xfrm>
            <a:off x="9075216" y="36396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0" name="Circle"/>
          <p:cNvSpPr/>
          <p:nvPr/>
        </p:nvSpPr>
        <p:spPr>
          <a:xfrm>
            <a:off x="7424216" y="46810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1" name="Circle"/>
          <p:cNvSpPr/>
          <p:nvPr/>
        </p:nvSpPr>
        <p:spPr>
          <a:xfrm>
            <a:off x="10815116" y="33983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2" name="Single Cell RNA-Seq | Perspective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Perspective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69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pic>
        <p:nvPicPr>
          <p:cNvPr id="26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037" y="2950488"/>
            <a:ext cx="11961548" cy="3978749"/>
          </a:xfrm>
          <a:prstGeom prst="rect">
            <a:avLst/>
          </a:prstGeom>
          <a:ln w="12700">
            <a:miter lim="400000"/>
          </a:ln>
        </p:spPr>
      </p:pic>
      <p:sp>
        <p:nvSpPr>
          <p:cNvPr id="2697" name="Circle"/>
          <p:cNvSpPr/>
          <p:nvPr/>
        </p:nvSpPr>
        <p:spPr>
          <a:xfrm>
            <a:off x="9075216" y="36396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8" name="Circle"/>
          <p:cNvSpPr/>
          <p:nvPr/>
        </p:nvSpPr>
        <p:spPr>
          <a:xfrm>
            <a:off x="7424216" y="46810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9" name="Circle"/>
          <p:cNvSpPr/>
          <p:nvPr/>
        </p:nvSpPr>
        <p:spPr>
          <a:xfrm>
            <a:off x="10815116" y="33983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0" name="1.3 million cell datasets already here"/>
          <p:cNvSpPr txBox="1"/>
          <p:nvPr/>
        </p:nvSpPr>
        <p:spPr>
          <a:xfrm>
            <a:off x="6655053" y="2579942"/>
            <a:ext cx="538429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1.3 million cell datasets already here</a:t>
            </a:r>
          </a:p>
        </p:txBody>
      </p:sp>
      <p:sp>
        <p:nvSpPr>
          <p:cNvPr id="2701" name="Circle"/>
          <p:cNvSpPr/>
          <p:nvPr/>
        </p:nvSpPr>
        <p:spPr>
          <a:xfrm>
            <a:off x="11577116" y="3080816"/>
            <a:ext cx="170384" cy="17038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2" name="Single Cell RNA-Seq | Perspective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Perspective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70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pic>
        <p:nvPicPr>
          <p:cNvPr id="27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037" y="2950488"/>
            <a:ext cx="11961548" cy="3978749"/>
          </a:xfrm>
          <a:prstGeom prst="rect">
            <a:avLst/>
          </a:prstGeom>
          <a:ln w="12700">
            <a:miter lim="400000"/>
          </a:ln>
        </p:spPr>
      </p:pic>
      <p:sp>
        <p:nvSpPr>
          <p:cNvPr id="2707" name="Circle"/>
          <p:cNvSpPr/>
          <p:nvPr/>
        </p:nvSpPr>
        <p:spPr>
          <a:xfrm>
            <a:off x="9075216" y="36396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8" name="Circle"/>
          <p:cNvSpPr/>
          <p:nvPr/>
        </p:nvSpPr>
        <p:spPr>
          <a:xfrm>
            <a:off x="7424216" y="46810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9" name="Circle"/>
          <p:cNvSpPr/>
          <p:nvPr/>
        </p:nvSpPr>
        <p:spPr>
          <a:xfrm>
            <a:off x="10815116" y="33983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0" name="1.3 million cell datasets already here"/>
          <p:cNvSpPr txBox="1"/>
          <p:nvPr/>
        </p:nvSpPr>
        <p:spPr>
          <a:xfrm>
            <a:off x="6655053" y="2579942"/>
            <a:ext cx="538429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1.3 million cell datasets already here</a:t>
            </a:r>
          </a:p>
        </p:txBody>
      </p:sp>
      <p:sp>
        <p:nvSpPr>
          <p:cNvPr id="2711" name="Circle"/>
          <p:cNvSpPr/>
          <p:nvPr/>
        </p:nvSpPr>
        <p:spPr>
          <a:xfrm>
            <a:off x="11577116" y="3080816"/>
            <a:ext cx="170384" cy="17038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2" name="Sequencing cost is becoming the bottleneck"/>
          <p:cNvSpPr txBox="1"/>
          <p:nvPr/>
        </p:nvSpPr>
        <p:spPr>
          <a:xfrm>
            <a:off x="3169107" y="7266242"/>
            <a:ext cx="66665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Sequencing cost is becoming the bottleneck </a:t>
            </a:r>
          </a:p>
        </p:txBody>
      </p:sp>
      <p:sp>
        <p:nvSpPr>
          <p:cNvPr id="2713" name="current cost ~ $0.00001 per read"/>
          <p:cNvSpPr txBox="1"/>
          <p:nvPr/>
        </p:nvSpPr>
        <p:spPr>
          <a:xfrm>
            <a:off x="4040205" y="7875561"/>
            <a:ext cx="45452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current cost ~ $0.00001 per read</a:t>
            </a:r>
          </a:p>
        </p:txBody>
      </p:sp>
      <p:sp>
        <p:nvSpPr>
          <p:cNvPr id="2714" name="Single Cell RNA-Seq | Perspective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Perspective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71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pic>
        <p:nvPicPr>
          <p:cNvPr id="27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037" y="2950488"/>
            <a:ext cx="11961548" cy="3978749"/>
          </a:xfrm>
          <a:prstGeom prst="rect">
            <a:avLst/>
          </a:prstGeom>
          <a:ln w="12700">
            <a:miter lim="400000"/>
          </a:ln>
        </p:spPr>
      </p:pic>
      <p:sp>
        <p:nvSpPr>
          <p:cNvPr id="2719" name="Circle"/>
          <p:cNvSpPr/>
          <p:nvPr/>
        </p:nvSpPr>
        <p:spPr>
          <a:xfrm>
            <a:off x="9075216" y="36396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0" name="Circle"/>
          <p:cNvSpPr/>
          <p:nvPr/>
        </p:nvSpPr>
        <p:spPr>
          <a:xfrm>
            <a:off x="7424216" y="46810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1" name="Circle"/>
          <p:cNvSpPr/>
          <p:nvPr/>
        </p:nvSpPr>
        <p:spPr>
          <a:xfrm>
            <a:off x="10815116" y="3398316"/>
            <a:ext cx="170384" cy="170384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2" name="1.3 million cell datasets already here"/>
          <p:cNvSpPr txBox="1"/>
          <p:nvPr/>
        </p:nvSpPr>
        <p:spPr>
          <a:xfrm>
            <a:off x="6655053" y="2579942"/>
            <a:ext cx="538429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1.3 million cell datasets already here</a:t>
            </a:r>
          </a:p>
        </p:txBody>
      </p:sp>
      <p:sp>
        <p:nvSpPr>
          <p:cNvPr id="2723" name="Circle"/>
          <p:cNvSpPr/>
          <p:nvPr/>
        </p:nvSpPr>
        <p:spPr>
          <a:xfrm>
            <a:off x="11577116" y="3080816"/>
            <a:ext cx="170384" cy="17038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4" name="Sequencing cost is becoming the bottleneck"/>
          <p:cNvSpPr txBox="1"/>
          <p:nvPr/>
        </p:nvSpPr>
        <p:spPr>
          <a:xfrm>
            <a:off x="3169107" y="7266242"/>
            <a:ext cx="66665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Sequencing cost is becoming the bottleneck </a:t>
            </a:r>
          </a:p>
        </p:txBody>
      </p:sp>
      <p:sp>
        <p:nvSpPr>
          <p:cNvPr id="2725" name="current cost ~ $0.00001 per read"/>
          <p:cNvSpPr txBox="1"/>
          <p:nvPr/>
        </p:nvSpPr>
        <p:spPr>
          <a:xfrm>
            <a:off x="4040205" y="7875561"/>
            <a:ext cx="45452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current cost ~ $0.00001 per read</a:t>
            </a:r>
          </a:p>
        </p:txBody>
      </p:sp>
      <p:sp>
        <p:nvSpPr>
          <p:cNvPr id="2726" name="1M cells @ 50K reads/cell ~ 50 billion reads"/>
          <p:cNvSpPr txBox="1"/>
          <p:nvPr/>
        </p:nvSpPr>
        <p:spPr>
          <a:xfrm>
            <a:off x="3292790" y="8341321"/>
            <a:ext cx="60400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1M cells @ 50K reads/cell ~ 50 billion reads</a:t>
            </a:r>
          </a:p>
        </p:txBody>
      </p:sp>
      <p:sp>
        <p:nvSpPr>
          <p:cNvPr id="2727" name="cost ~ $500K"/>
          <p:cNvSpPr txBox="1"/>
          <p:nvPr/>
        </p:nvSpPr>
        <p:spPr>
          <a:xfrm>
            <a:off x="5361799" y="8845549"/>
            <a:ext cx="1902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cost ~ $500K</a:t>
            </a:r>
          </a:p>
        </p:txBody>
      </p:sp>
      <p:sp>
        <p:nvSpPr>
          <p:cNvPr id="2728" name="Single Cell RNA-Seq | Perspective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Perspective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731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732" name="Group"/>
          <p:cNvSpPr txBox="1"/>
          <p:nvPr/>
        </p:nvSpPr>
        <p:spPr>
          <a:xfrm>
            <a:off x="522405" y="2314475"/>
            <a:ext cx="111893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Ongoing global effort</a:t>
            </a:r>
          </a:p>
        </p:txBody>
      </p:sp>
      <p:grpSp>
        <p:nvGrpSpPr>
          <p:cNvPr id="2735" name="Group"/>
          <p:cNvGrpSpPr/>
          <p:nvPr/>
        </p:nvGrpSpPr>
        <p:grpSpPr>
          <a:xfrm>
            <a:off x="541139" y="2883027"/>
            <a:ext cx="11889526" cy="2441787"/>
            <a:chOff x="0" y="0"/>
            <a:chExt cx="11889525" cy="2441786"/>
          </a:xfrm>
        </p:grpSpPr>
        <p:pic>
          <p:nvPicPr>
            <p:cNvPr id="2733" name="Screenshot 2018-03-01 01.06.11.png" descr="Screenshot 2018-03-01 01.06.1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364436" cy="2068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34" name="Screenshot 2018-03-01 01.07.49.png" descr="Screenshot 2018-03-01 01.07.4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12631"/>
            <a:stretch>
              <a:fillRect/>
            </a:stretch>
          </p:blipFill>
          <p:spPr>
            <a:xfrm>
              <a:off x="4637539" y="174299"/>
              <a:ext cx="7251987" cy="22674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36" name="Group"/>
          <p:cNvSpPr txBox="1"/>
          <p:nvPr/>
        </p:nvSpPr>
        <p:spPr>
          <a:xfrm>
            <a:off x="522405" y="6226513"/>
            <a:ext cx="111893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many different types of cells are in our bodies?</a:t>
            </a:r>
          </a:p>
        </p:txBody>
      </p:sp>
      <p:sp>
        <p:nvSpPr>
          <p:cNvPr id="2737" name="Single Cell RNA-Seq | Perspective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Perspective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74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2743" name="Group"/>
          <p:cNvGrpSpPr/>
          <p:nvPr/>
        </p:nvGrpSpPr>
        <p:grpSpPr>
          <a:xfrm>
            <a:off x="2546200" y="3523924"/>
            <a:ext cx="7937801" cy="4497245"/>
            <a:chOff x="0" y="0"/>
            <a:chExt cx="7937800" cy="4497243"/>
          </a:xfrm>
        </p:grpSpPr>
        <p:pic>
          <p:nvPicPr>
            <p:cNvPr id="274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118" r="0" b="0"/>
            <a:stretch>
              <a:fillRect/>
            </a:stretch>
          </p:blipFill>
          <p:spPr>
            <a:xfrm>
              <a:off x="0" y="0"/>
              <a:ext cx="7017030" cy="4497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42" name="(Cell, Feb 22, 2018)"/>
            <p:cNvSpPr txBox="1"/>
            <p:nvPr/>
          </p:nvSpPr>
          <p:spPr>
            <a:xfrm>
              <a:off x="6252123" y="36314"/>
              <a:ext cx="1685678" cy="298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lnSpc>
                  <a:spcPts val="2700"/>
                </a:lnSpc>
                <a:defRPr b="0"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(Cell, Feb 22, 2018)</a:t>
              </a:r>
            </a:p>
          </p:txBody>
        </p:sp>
      </p:grpSp>
      <p:sp>
        <p:nvSpPr>
          <p:cNvPr id="2744" name="Group"/>
          <p:cNvSpPr txBox="1"/>
          <p:nvPr/>
        </p:nvSpPr>
        <p:spPr>
          <a:xfrm>
            <a:off x="522405" y="2314475"/>
            <a:ext cx="111893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Very recently… (mini) mouse atlas</a:t>
            </a:r>
          </a:p>
        </p:txBody>
      </p:sp>
      <p:sp>
        <p:nvSpPr>
          <p:cNvPr id="2745" name="Single Cell RNA-Seq | Perspective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Single Cell 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 </a:t>
            </a:r>
            <a:r>
              <a:rPr spc="-79" sz="4000"/>
              <a:t>Perspective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748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2749" name="Single Cell RNA-Seq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Single Cell RNA-Seq</a:t>
            </a:r>
          </a:p>
        </p:txBody>
      </p:sp>
      <p:grpSp>
        <p:nvGrpSpPr>
          <p:cNvPr id="2752" name="Group"/>
          <p:cNvGrpSpPr/>
          <p:nvPr/>
        </p:nvGrpSpPr>
        <p:grpSpPr>
          <a:xfrm>
            <a:off x="-47386" y="2044826"/>
            <a:ext cx="13124972" cy="7864406"/>
            <a:chOff x="0" y="0"/>
            <a:chExt cx="13124970" cy="7864404"/>
          </a:xfrm>
        </p:grpSpPr>
        <p:pic>
          <p:nvPicPr>
            <p:cNvPr id="275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124971" cy="7864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1" name="Rectangle"/>
            <p:cNvSpPr/>
            <p:nvPr/>
          </p:nvSpPr>
          <p:spPr>
            <a:xfrm>
              <a:off x="100467" y="277105"/>
              <a:ext cx="428754" cy="44807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386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387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435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390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388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38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91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93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94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95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396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431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415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402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39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9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39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0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0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408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40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0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0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0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0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414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40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1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1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1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1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416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7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8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9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0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1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2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3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4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5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6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7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8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9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0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2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434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449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436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448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437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439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441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42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43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447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444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445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446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450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grpSp>
        <p:nvGrpSpPr>
          <p:cNvPr id="496" name="Group"/>
          <p:cNvGrpSpPr/>
          <p:nvPr/>
        </p:nvGrpSpPr>
        <p:grpSpPr>
          <a:xfrm>
            <a:off x="1020100" y="5306329"/>
            <a:ext cx="3810115" cy="3842396"/>
            <a:chOff x="-12699" y="-12699"/>
            <a:chExt cx="3810113" cy="3842395"/>
          </a:xfrm>
        </p:grpSpPr>
        <p:grpSp>
          <p:nvGrpSpPr>
            <p:cNvPr id="490" name="Group"/>
            <p:cNvGrpSpPr/>
            <p:nvPr/>
          </p:nvGrpSpPr>
          <p:grpSpPr>
            <a:xfrm>
              <a:off x="-12700" y="-12700"/>
              <a:ext cx="3810114" cy="3842396"/>
              <a:chOff x="-12699" y="-772292"/>
              <a:chExt cx="3810113" cy="3842395"/>
            </a:xfrm>
          </p:grpSpPr>
          <p:grpSp>
            <p:nvGrpSpPr>
              <p:cNvPr id="465" name="Group"/>
              <p:cNvGrpSpPr/>
              <p:nvPr/>
            </p:nvGrpSpPr>
            <p:grpSpPr>
              <a:xfrm>
                <a:off x="-12700" y="-772293"/>
                <a:ext cx="3810114" cy="3842396"/>
                <a:chOff x="-12699" y="-1217581"/>
                <a:chExt cx="3810113" cy="3842395"/>
              </a:xfrm>
            </p:grpSpPr>
            <p:pic>
              <p:nvPicPr>
                <p:cNvPr id="451" name="Line" descr="Line"/>
                <p:cNvPicPr>
                  <a:picLocks noChangeAspect="0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-12700" y="2039090"/>
                  <a:ext cx="3810114" cy="2540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53" name="Line" descr="Line"/>
                <p:cNvPicPr>
                  <a:picLocks noChangeAspect="0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 rot="16200000">
                  <a:off x="-1607512" y="473813"/>
                  <a:ext cx="3408192" cy="2540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455" name="Rectangle"/>
                <p:cNvSpPr/>
                <p:nvPr/>
              </p:nvSpPr>
              <p:spPr>
                <a:xfrm>
                  <a:off x="406202" y="777999"/>
                  <a:ext cx="265489" cy="1261180"/>
                </a:xfrm>
                <a:prstGeom prst="rect">
                  <a:avLst/>
                </a:prstGeom>
                <a:solidFill>
                  <a:srgbClr val="9272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56" name="Rectangle"/>
                <p:cNvSpPr/>
                <p:nvPr/>
              </p:nvSpPr>
              <p:spPr>
                <a:xfrm>
                  <a:off x="1468305" y="1407715"/>
                  <a:ext cx="265489" cy="618764"/>
                </a:xfrm>
                <a:prstGeom prst="rect">
                  <a:avLst/>
                </a:prstGeom>
                <a:solidFill>
                  <a:srgbClr val="9272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57" name="Rectangle"/>
                <p:cNvSpPr/>
                <p:nvPr/>
              </p:nvSpPr>
              <p:spPr>
                <a:xfrm>
                  <a:off x="2530408" y="138729"/>
                  <a:ext cx="265489" cy="1900450"/>
                </a:xfrm>
                <a:prstGeom prst="rect">
                  <a:avLst/>
                </a:prstGeom>
                <a:solidFill>
                  <a:srgbClr val="9272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461" name="Group"/>
                <p:cNvGrpSpPr/>
                <p:nvPr/>
              </p:nvGrpSpPr>
              <p:grpSpPr>
                <a:xfrm>
                  <a:off x="471282" y="1806745"/>
                  <a:ext cx="2567909" cy="818069"/>
                  <a:chOff x="0" y="0"/>
                  <a:chExt cx="2567908" cy="818068"/>
                </a:xfrm>
              </p:grpSpPr>
              <p:sp>
                <p:nvSpPr>
                  <p:cNvPr id="458" name="tx1"/>
                  <p:cNvSpPr txBox="1"/>
                  <p:nvPr/>
                </p:nvSpPr>
                <p:spPr>
                  <a:xfrm>
                    <a:off x="0" y="0"/>
                    <a:ext cx="421878" cy="8180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tx1</a:t>
                    </a:r>
                  </a:p>
                </p:txBody>
              </p:sp>
              <p:sp>
                <p:nvSpPr>
                  <p:cNvPr id="459" name="tx2"/>
                  <p:cNvSpPr txBox="1"/>
                  <p:nvPr/>
                </p:nvSpPr>
                <p:spPr>
                  <a:xfrm>
                    <a:off x="1047615" y="0"/>
                    <a:ext cx="421879" cy="8180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tx2</a:t>
                    </a:r>
                  </a:p>
                </p:txBody>
              </p:sp>
              <p:sp>
                <p:nvSpPr>
                  <p:cNvPr id="460" name="tx3"/>
                  <p:cNvSpPr txBox="1"/>
                  <p:nvPr/>
                </p:nvSpPr>
                <p:spPr>
                  <a:xfrm>
                    <a:off x="2146030" y="0"/>
                    <a:ext cx="421879" cy="8180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tx3</a:t>
                    </a:r>
                  </a:p>
                </p:txBody>
              </p:sp>
            </p:grpSp>
            <p:sp>
              <p:nvSpPr>
                <p:cNvPr id="462" name="Rectangle"/>
                <p:cNvSpPr/>
                <p:nvPr/>
              </p:nvSpPr>
              <p:spPr>
                <a:xfrm>
                  <a:off x="694150" y="666924"/>
                  <a:ext cx="265489" cy="1372255"/>
                </a:xfrm>
                <a:prstGeom prst="rect">
                  <a:avLst/>
                </a:prstGeom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63" name="Rectangle"/>
                <p:cNvSpPr/>
                <p:nvPr/>
              </p:nvSpPr>
              <p:spPr>
                <a:xfrm>
                  <a:off x="1759612" y="152474"/>
                  <a:ext cx="265490" cy="1886705"/>
                </a:xfrm>
                <a:prstGeom prst="rect">
                  <a:avLst/>
                </a:prstGeom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64" name="Rectangle"/>
                <p:cNvSpPr/>
                <p:nvPr/>
              </p:nvSpPr>
              <p:spPr>
                <a:xfrm>
                  <a:off x="2812375" y="256406"/>
                  <a:ext cx="265489" cy="1782773"/>
                </a:xfrm>
                <a:prstGeom prst="rect">
                  <a:avLst/>
                </a:prstGeom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469" name="Group"/>
              <p:cNvGrpSpPr/>
              <p:nvPr/>
            </p:nvGrpSpPr>
            <p:grpSpPr>
              <a:xfrm>
                <a:off x="457377" y="1042824"/>
                <a:ext cx="138201" cy="392262"/>
                <a:chOff x="0" y="0"/>
                <a:chExt cx="138200" cy="392261"/>
              </a:xfrm>
            </p:grpSpPr>
            <p:sp>
              <p:nvSpPr>
                <p:cNvPr id="466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473" name="Group"/>
              <p:cNvGrpSpPr/>
              <p:nvPr/>
            </p:nvGrpSpPr>
            <p:grpSpPr>
              <a:xfrm>
                <a:off x="762177" y="928524"/>
                <a:ext cx="138201" cy="392262"/>
                <a:chOff x="0" y="0"/>
                <a:chExt cx="138200" cy="392261"/>
              </a:xfrm>
            </p:grpSpPr>
            <p:sp>
              <p:nvSpPr>
                <p:cNvPr id="470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71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1536877" y="1677824"/>
                <a:ext cx="138201" cy="392262"/>
                <a:chOff x="0" y="0"/>
                <a:chExt cx="138200" cy="392261"/>
              </a:xfrm>
            </p:grpSpPr>
            <p:sp>
              <p:nvSpPr>
                <p:cNvPr id="474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76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481" name="Group"/>
              <p:cNvGrpSpPr/>
              <p:nvPr/>
            </p:nvGrpSpPr>
            <p:grpSpPr>
              <a:xfrm>
                <a:off x="1816277" y="420524"/>
                <a:ext cx="138201" cy="392262"/>
                <a:chOff x="0" y="0"/>
                <a:chExt cx="138200" cy="392261"/>
              </a:xfrm>
            </p:grpSpPr>
            <p:sp>
              <p:nvSpPr>
                <p:cNvPr id="478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79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485" name="Group"/>
              <p:cNvGrpSpPr/>
              <p:nvPr/>
            </p:nvGrpSpPr>
            <p:grpSpPr>
              <a:xfrm>
                <a:off x="2603677" y="407824"/>
                <a:ext cx="138201" cy="392262"/>
                <a:chOff x="0" y="0"/>
                <a:chExt cx="138200" cy="392261"/>
              </a:xfrm>
            </p:grpSpPr>
            <p:sp>
              <p:nvSpPr>
                <p:cNvPr id="482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84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489" name="Group"/>
              <p:cNvGrpSpPr/>
              <p:nvPr/>
            </p:nvGrpSpPr>
            <p:grpSpPr>
              <a:xfrm>
                <a:off x="2870377" y="509424"/>
                <a:ext cx="138201" cy="392262"/>
                <a:chOff x="0" y="0"/>
                <a:chExt cx="138200" cy="392261"/>
              </a:xfrm>
            </p:grpSpPr>
            <p:sp>
              <p:nvSpPr>
                <p:cNvPr id="486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  <p:grpSp>
          <p:nvGrpSpPr>
            <p:cNvPr id="495" name="Group"/>
            <p:cNvGrpSpPr/>
            <p:nvPr/>
          </p:nvGrpSpPr>
          <p:grpSpPr>
            <a:xfrm>
              <a:off x="262350" y="58974"/>
              <a:ext cx="1870655" cy="851794"/>
              <a:chOff x="0" y="0"/>
              <a:chExt cx="1870654" cy="851792"/>
            </a:xfrm>
          </p:grpSpPr>
          <p:sp>
            <p:nvSpPr>
              <p:cNvPr id="491" name="Rectangle"/>
              <p:cNvSpPr/>
              <p:nvPr/>
            </p:nvSpPr>
            <p:spPr>
              <a:xfrm>
                <a:off x="0" y="502612"/>
                <a:ext cx="265489" cy="260233"/>
              </a:xfrm>
              <a:prstGeom prst="rect">
                <a:avLst/>
              </a:pr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92" name="control"/>
              <p:cNvSpPr txBox="1"/>
              <p:nvPr/>
            </p:nvSpPr>
            <p:spPr>
              <a:xfrm>
                <a:off x="305810" y="-1"/>
                <a:ext cx="1141477" cy="46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control</a:t>
                </a:r>
              </a:p>
            </p:txBody>
          </p:sp>
          <p:sp>
            <p:nvSpPr>
              <p:cNvPr id="493" name="Rectangle"/>
              <p:cNvSpPr/>
              <p:nvPr/>
            </p:nvSpPr>
            <p:spPr>
              <a:xfrm>
                <a:off x="0" y="121612"/>
                <a:ext cx="265489" cy="26023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94" name="treatment"/>
              <p:cNvSpPr txBox="1"/>
              <p:nvPr/>
            </p:nvSpPr>
            <p:spPr>
              <a:xfrm>
                <a:off x="339643" y="390734"/>
                <a:ext cx="1531012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treatment</a:t>
                </a:r>
              </a:p>
            </p:txBody>
          </p:sp>
        </p:grpSp>
      </p:grpSp>
      <p:sp>
        <p:nvSpPr>
          <p:cNvPr id="497" name="Limitations of bulk measurements"/>
          <p:cNvSpPr txBox="1"/>
          <p:nvPr/>
        </p:nvSpPr>
        <p:spPr>
          <a:xfrm>
            <a:off x="751005" y="4457699"/>
            <a:ext cx="70874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Limitations of bulk measurements</a:t>
            </a:r>
          </a:p>
        </p:txBody>
      </p:sp>
      <p:sp>
        <p:nvSpPr>
          <p:cNvPr id="498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501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502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550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505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503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504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6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8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9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10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11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546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530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517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51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1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1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1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1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523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51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1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2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2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2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529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52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2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2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2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2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531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2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3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4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5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6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7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8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0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1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2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3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4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5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47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549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564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551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563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552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554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556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57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558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562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559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560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561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565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grpSp>
        <p:nvGrpSpPr>
          <p:cNvPr id="611" name="Group"/>
          <p:cNvGrpSpPr/>
          <p:nvPr/>
        </p:nvGrpSpPr>
        <p:grpSpPr>
          <a:xfrm>
            <a:off x="1020100" y="5306329"/>
            <a:ext cx="3810115" cy="3842396"/>
            <a:chOff x="-12699" y="-12699"/>
            <a:chExt cx="3810113" cy="3842395"/>
          </a:xfrm>
        </p:grpSpPr>
        <p:grpSp>
          <p:nvGrpSpPr>
            <p:cNvPr id="605" name="Group"/>
            <p:cNvGrpSpPr/>
            <p:nvPr/>
          </p:nvGrpSpPr>
          <p:grpSpPr>
            <a:xfrm>
              <a:off x="-12700" y="-12700"/>
              <a:ext cx="3810114" cy="3842396"/>
              <a:chOff x="-12699" y="-772292"/>
              <a:chExt cx="3810113" cy="3842395"/>
            </a:xfrm>
          </p:grpSpPr>
          <p:grpSp>
            <p:nvGrpSpPr>
              <p:cNvPr id="580" name="Group"/>
              <p:cNvGrpSpPr/>
              <p:nvPr/>
            </p:nvGrpSpPr>
            <p:grpSpPr>
              <a:xfrm>
                <a:off x="-12700" y="-772293"/>
                <a:ext cx="3810114" cy="3842396"/>
                <a:chOff x="-12699" y="-1217581"/>
                <a:chExt cx="3810113" cy="3842395"/>
              </a:xfrm>
            </p:grpSpPr>
            <p:pic>
              <p:nvPicPr>
                <p:cNvPr id="566" name="Line" descr="Line"/>
                <p:cNvPicPr>
                  <a:picLocks noChangeAspect="0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-12700" y="2039090"/>
                  <a:ext cx="3810114" cy="2540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568" name="Line" descr="Line"/>
                <p:cNvPicPr>
                  <a:picLocks noChangeAspect="0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 rot="16200000">
                  <a:off x="-1607512" y="473813"/>
                  <a:ext cx="3408192" cy="2540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570" name="Rectangle"/>
                <p:cNvSpPr/>
                <p:nvPr/>
              </p:nvSpPr>
              <p:spPr>
                <a:xfrm>
                  <a:off x="406202" y="777999"/>
                  <a:ext cx="265489" cy="1261180"/>
                </a:xfrm>
                <a:prstGeom prst="rect">
                  <a:avLst/>
                </a:prstGeom>
                <a:solidFill>
                  <a:srgbClr val="9272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71" name="Rectangle"/>
                <p:cNvSpPr/>
                <p:nvPr/>
              </p:nvSpPr>
              <p:spPr>
                <a:xfrm>
                  <a:off x="1468305" y="1407715"/>
                  <a:ext cx="265489" cy="618764"/>
                </a:xfrm>
                <a:prstGeom prst="rect">
                  <a:avLst/>
                </a:prstGeom>
                <a:solidFill>
                  <a:srgbClr val="9272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72" name="Rectangle"/>
                <p:cNvSpPr/>
                <p:nvPr/>
              </p:nvSpPr>
              <p:spPr>
                <a:xfrm>
                  <a:off x="2530408" y="138729"/>
                  <a:ext cx="265489" cy="1900450"/>
                </a:xfrm>
                <a:prstGeom prst="rect">
                  <a:avLst/>
                </a:prstGeom>
                <a:solidFill>
                  <a:srgbClr val="9272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576" name="Group"/>
                <p:cNvGrpSpPr/>
                <p:nvPr/>
              </p:nvGrpSpPr>
              <p:grpSpPr>
                <a:xfrm>
                  <a:off x="471282" y="1806745"/>
                  <a:ext cx="2567909" cy="818069"/>
                  <a:chOff x="0" y="0"/>
                  <a:chExt cx="2567908" cy="818068"/>
                </a:xfrm>
              </p:grpSpPr>
              <p:sp>
                <p:nvSpPr>
                  <p:cNvPr id="573" name="tx1"/>
                  <p:cNvSpPr txBox="1"/>
                  <p:nvPr/>
                </p:nvSpPr>
                <p:spPr>
                  <a:xfrm>
                    <a:off x="0" y="0"/>
                    <a:ext cx="421878" cy="8180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tx1</a:t>
                    </a:r>
                  </a:p>
                </p:txBody>
              </p:sp>
              <p:sp>
                <p:nvSpPr>
                  <p:cNvPr id="574" name="tx2"/>
                  <p:cNvSpPr txBox="1"/>
                  <p:nvPr/>
                </p:nvSpPr>
                <p:spPr>
                  <a:xfrm>
                    <a:off x="1047615" y="0"/>
                    <a:ext cx="421879" cy="8180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tx2</a:t>
                    </a:r>
                  </a:p>
                </p:txBody>
              </p:sp>
              <p:sp>
                <p:nvSpPr>
                  <p:cNvPr id="575" name="tx3"/>
                  <p:cNvSpPr txBox="1"/>
                  <p:nvPr/>
                </p:nvSpPr>
                <p:spPr>
                  <a:xfrm>
                    <a:off x="2146030" y="0"/>
                    <a:ext cx="421879" cy="81806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500"/>
                    </a:lvl1pPr>
                  </a:lstStyle>
                  <a:p>
                    <a:pPr/>
                    <a:r>
                      <a:t>tx3</a:t>
                    </a:r>
                  </a:p>
                </p:txBody>
              </p:sp>
            </p:grpSp>
            <p:sp>
              <p:nvSpPr>
                <p:cNvPr id="577" name="Rectangle"/>
                <p:cNvSpPr/>
                <p:nvPr/>
              </p:nvSpPr>
              <p:spPr>
                <a:xfrm>
                  <a:off x="694150" y="666924"/>
                  <a:ext cx="265489" cy="1372255"/>
                </a:xfrm>
                <a:prstGeom prst="rect">
                  <a:avLst/>
                </a:prstGeom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78" name="Rectangle"/>
                <p:cNvSpPr/>
                <p:nvPr/>
              </p:nvSpPr>
              <p:spPr>
                <a:xfrm>
                  <a:off x="1759612" y="152474"/>
                  <a:ext cx="265490" cy="1886705"/>
                </a:xfrm>
                <a:prstGeom prst="rect">
                  <a:avLst/>
                </a:prstGeom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79" name="Rectangle"/>
                <p:cNvSpPr/>
                <p:nvPr/>
              </p:nvSpPr>
              <p:spPr>
                <a:xfrm>
                  <a:off x="2812375" y="256406"/>
                  <a:ext cx="265489" cy="1782773"/>
                </a:xfrm>
                <a:prstGeom prst="rect">
                  <a:avLst/>
                </a:prstGeom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584" name="Group"/>
              <p:cNvGrpSpPr/>
              <p:nvPr/>
            </p:nvGrpSpPr>
            <p:grpSpPr>
              <a:xfrm>
                <a:off x="457377" y="1042824"/>
                <a:ext cx="138201" cy="392262"/>
                <a:chOff x="0" y="0"/>
                <a:chExt cx="138200" cy="392261"/>
              </a:xfrm>
            </p:grpSpPr>
            <p:sp>
              <p:nvSpPr>
                <p:cNvPr id="581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82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83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588" name="Group"/>
              <p:cNvGrpSpPr/>
              <p:nvPr/>
            </p:nvGrpSpPr>
            <p:grpSpPr>
              <a:xfrm>
                <a:off x="762177" y="928524"/>
                <a:ext cx="138201" cy="392262"/>
                <a:chOff x="0" y="0"/>
                <a:chExt cx="138200" cy="392261"/>
              </a:xfrm>
            </p:grpSpPr>
            <p:sp>
              <p:nvSpPr>
                <p:cNvPr id="585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86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87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592" name="Group"/>
              <p:cNvGrpSpPr/>
              <p:nvPr/>
            </p:nvGrpSpPr>
            <p:grpSpPr>
              <a:xfrm>
                <a:off x="1536877" y="1677824"/>
                <a:ext cx="138201" cy="392262"/>
                <a:chOff x="0" y="0"/>
                <a:chExt cx="138200" cy="392261"/>
              </a:xfrm>
            </p:grpSpPr>
            <p:sp>
              <p:nvSpPr>
                <p:cNvPr id="589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90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91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596" name="Group"/>
              <p:cNvGrpSpPr/>
              <p:nvPr/>
            </p:nvGrpSpPr>
            <p:grpSpPr>
              <a:xfrm>
                <a:off x="1816277" y="420524"/>
                <a:ext cx="138201" cy="392262"/>
                <a:chOff x="0" y="0"/>
                <a:chExt cx="138200" cy="392261"/>
              </a:xfrm>
            </p:grpSpPr>
            <p:sp>
              <p:nvSpPr>
                <p:cNvPr id="593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600" name="Group"/>
              <p:cNvGrpSpPr/>
              <p:nvPr/>
            </p:nvGrpSpPr>
            <p:grpSpPr>
              <a:xfrm>
                <a:off x="2603677" y="407824"/>
                <a:ext cx="138201" cy="392262"/>
                <a:chOff x="0" y="0"/>
                <a:chExt cx="138200" cy="392261"/>
              </a:xfrm>
            </p:grpSpPr>
            <p:sp>
              <p:nvSpPr>
                <p:cNvPr id="597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98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599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604" name="Group"/>
              <p:cNvGrpSpPr/>
              <p:nvPr/>
            </p:nvGrpSpPr>
            <p:grpSpPr>
              <a:xfrm>
                <a:off x="2870377" y="509424"/>
                <a:ext cx="138201" cy="392262"/>
                <a:chOff x="0" y="0"/>
                <a:chExt cx="138200" cy="392261"/>
              </a:xfrm>
            </p:grpSpPr>
            <p:sp>
              <p:nvSpPr>
                <p:cNvPr id="601" name="Line"/>
                <p:cNvSpPr/>
                <p:nvPr/>
              </p:nvSpPr>
              <p:spPr>
                <a:xfrm>
                  <a:off x="0" y="6913"/>
                  <a:ext cx="133894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 flipV="1">
                  <a:off x="68908" y="-1"/>
                  <a:ext cx="1" cy="392263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>
                  <a:off x="4306" y="385347"/>
                  <a:ext cx="13389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b="0" sz="2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  <p:grpSp>
          <p:nvGrpSpPr>
            <p:cNvPr id="610" name="Group"/>
            <p:cNvGrpSpPr/>
            <p:nvPr/>
          </p:nvGrpSpPr>
          <p:grpSpPr>
            <a:xfrm>
              <a:off x="262350" y="58974"/>
              <a:ext cx="1870655" cy="851794"/>
              <a:chOff x="0" y="0"/>
              <a:chExt cx="1870654" cy="851792"/>
            </a:xfrm>
          </p:grpSpPr>
          <p:sp>
            <p:nvSpPr>
              <p:cNvPr id="606" name="Rectangle"/>
              <p:cNvSpPr/>
              <p:nvPr/>
            </p:nvSpPr>
            <p:spPr>
              <a:xfrm>
                <a:off x="0" y="502612"/>
                <a:ext cx="265489" cy="260233"/>
              </a:xfrm>
              <a:prstGeom prst="rect">
                <a:avLst/>
              </a:prstGeom>
              <a:solidFill>
                <a:schemeClr val="accent6">
                  <a:hueOff val="-146070"/>
                  <a:satOff val="-10048"/>
                  <a:lumOff val="-3062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07" name="control"/>
              <p:cNvSpPr txBox="1"/>
              <p:nvPr/>
            </p:nvSpPr>
            <p:spPr>
              <a:xfrm>
                <a:off x="305810" y="-1"/>
                <a:ext cx="1141477" cy="46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control</a:t>
                </a:r>
              </a:p>
            </p:txBody>
          </p:sp>
          <p:sp>
            <p:nvSpPr>
              <p:cNvPr id="608" name="Rectangle"/>
              <p:cNvSpPr/>
              <p:nvPr/>
            </p:nvSpPr>
            <p:spPr>
              <a:xfrm>
                <a:off x="0" y="121612"/>
                <a:ext cx="265489" cy="26023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09" name="treatment"/>
              <p:cNvSpPr txBox="1"/>
              <p:nvPr/>
            </p:nvSpPr>
            <p:spPr>
              <a:xfrm>
                <a:off x="339643" y="390734"/>
                <a:ext cx="1531012" cy="4610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treatment</a:t>
                </a:r>
              </a:p>
            </p:txBody>
          </p:sp>
        </p:grpSp>
      </p:grpSp>
      <p:grpSp>
        <p:nvGrpSpPr>
          <p:cNvPr id="619" name="Group"/>
          <p:cNvGrpSpPr/>
          <p:nvPr/>
        </p:nvGrpSpPr>
        <p:grpSpPr>
          <a:xfrm>
            <a:off x="5427451" y="5038190"/>
            <a:ext cx="7043815" cy="3527019"/>
            <a:chOff x="0" y="0"/>
            <a:chExt cx="7043813" cy="3527018"/>
          </a:xfrm>
        </p:grpSpPr>
        <p:grpSp>
          <p:nvGrpSpPr>
            <p:cNvPr id="615" name="Group"/>
            <p:cNvGrpSpPr/>
            <p:nvPr/>
          </p:nvGrpSpPr>
          <p:grpSpPr>
            <a:xfrm>
              <a:off x="0" y="0"/>
              <a:ext cx="6620297" cy="3435726"/>
              <a:chOff x="0" y="0"/>
              <a:chExt cx="6620296" cy="3435725"/>
            </a:xfrm>
          </p:grpSpPr>
          <p:pic>
            <p:nvPicPr>
              <p:cNvPr id="612" name="Image" descr="Image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0" y="0"/>
                <a:ext cx="6620297" cy="34357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13" name="Rectangle"/>
              <p:cNvSpPr/>
              <p:nvPr/>
            </p:nvSpPr>
            <p:spPr>
              <a:xfrm>
                <a:off x="131868" y="57873"/>
                <a:ext cx="582565" cy="5422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14" name="Rectangle"/>
              <p:cNvSpPr/>
              <p:nvPr/>
            </p:nvSpPr>
            <p:spPr>
              <a:xfrm>
                <a:off x="2265468" y="1446748"/>
                <a:ext cx="774503" cy="6791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616" name="Rectangle"/>
            <p:cNvSpPr/>
            <p:nvPr/>
          </p:nvSpPr>
          <p:spPr>
            <a:xfrm>
              <a:off x="71399" y="287247"/>
              <a:ext cx="1899920" cy="3239772"/>
            </a:xfrm>
            <a:prstGeom prst="rect">
              <a:avLst/>
            </a:prstGeom>
            <a:noFill/>
            <a:ln w="76200" cap="flat">
              <a:solidFill>
                <a:srgbClr val="92722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7" name="Rectangle"/>
            <p:cNvSpPr/>
            <p:nvPr/>
          </p:nvSpPr>
          <p:spPr>
            <a:xfrm>
              <a:off x="3335299" y="287247"/>
              <a:ext cx="3708515" cy="1460681"/>
            </a:xfrm>
            <a:prstGeom prst="rect">
              <a:avLst/>
            </a:prstGeom>
            <a:noFill/>
            <a:ln w="76200" cap="flat">
              <a:solidFill>
                <a:srgbClr val="9919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18" name="Rectangle"/>
            <p:cNvSpPr/>
            <p:nvPr/>
          </p:nvSpPr>
          <p:spPr>
            <a:xfrm>
              <a:off x="3335299" y="1925547"/>
              <a:ext cx="3708515" cy="1460681"/>
            </a:xfrm>
            <a:prstGeom prst="rect">
              <a:avLst/>
            </a:prstGeom>
            <a:noFill/>
            <a:ln w="76200" cap="flat">
              <a:solidFill>
                <a:srgbClr val="9919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620" name="Limitations of bulk measurements"/>
          <p:cNvSpPr txBox="1"/>
          <p:nvPr/>
        </p:nvSpPr>
        <p:spPr>
          <a:xfrm>
            <a:off x="751005" y="4457699"/>
            <a:ext cx="70874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Limitations of bulk measurements</a:t>
            </a:r>
          </a:p>
        </p:txBody>
      </p:sp>
      <p:sp>
        <p:nvSpPr>
          <p:cNvPr id="621" name="?"/>
          <p:cNvSpPr txBox="1"/>
          <p:nvPr/>
        </p:nvSpPr>
        <p:spPr>
          <a:xfrm>
            <a:off x="7948015" y="6634670"/>
            <a:ext cx="28377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?</a:t>
            </a:r>
          </a:p>
        </p:txBody>
      </p:sp>
      <p:sp>
        <p:nvSpPr>
          <p:cNvPr id="622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25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62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674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629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627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62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30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1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632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633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634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635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670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654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641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63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3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3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3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4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647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64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4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4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4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4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653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64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4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5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5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65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655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6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7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8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5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0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1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2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3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4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6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7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8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9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71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673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675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687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676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678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680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1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686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683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684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685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689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690" name="Limitations of bulk measurements"/>
          <p:cNvSpPr txBox="1"/>
          <p:nvPr/>
        </p:nvSpPr>
        <p:spPr>
          <a:xfrm>
            <a:off x="751005" y="4457699"/>
            <a:ext cx="70874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Limitations of bulk measurements</a:t>
            </a:r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86619" y="5025490"/>
            <a:ext cx="5472284" cy="1179139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002E7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sp>
        <p:nvSpPr>
          <p:cNvPr id="695" name="Overview"/>
          <p:cNvSpPr txBox="1"/>
          <p:nvPr/>
        </p:nvSpPr>
        <p:spPr>
          <a:xfrm>
            <a:off x="751005" y="2330449"/>
            <a:ext cx="46657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696" name="Rectangle"/>
          <p:cNvSpPr/>
          <p:nvPr/>
        </p:nvSpPr>
        <p:spPr>
          <a:xfrm>
            <a:off x="0" y="-355600"/>
            <a:ext cx="13004800" cy="850900"/>
          </a:xfrm>
          <a:prstGeom prst="rect">
            <a:avLst/>
          </a:prstGeom>
          <a:solidFill>
            <a:srgbClr val="4055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0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pPr>
          </a:p>
        </p:txBody>
      </p:sp>
      <p:grpSp>
        <p:nvGrpSpPr>
          <p:cNvPr id="744" name="Group"/>
          <p:cNvGrpSpPr/>
          <p:nvPr/>
        </p:nvGrpSpPr>
        <p:grpSpPr>
          <a:xfrm>
            <a:off x="2855708" y="2133599"/>
            <a:ext cx="9743077" cy="1678672"/>
            <a:chOff x="127000" y="63499"/>
            <a:chExt cx="9743075" cy="1678671"/>
          </a:xfrm>
        </p:grpSpPr>
        <p:grpSp>
          <p:nvGrpSpPr>
            <p:cNvPr id="699" name="Group"/>
            <p:cNvGrpSpPr/>
            <p:nvPr/>
          </p:nvGrpSpPr>
          <p:grpSpPr>
            <a:xfrm>
              <a:off x="4142097" y="63499"/>
              <a:ext cx="865399" cy="1294726"/>
              <a:chOff x="-90" y="0"/>
              <a:chExt cx="865398" cy="1294724"/>
            </a:xfrm>
          </p:grpSpPr>
          <p:sp>
            <p:nvSpPr>
              <p:cNvPr id="697" name="Shape"/>
              <p:cNvSpPr/>
              <p:nvPr/>
            </p:nvSpPr>
            <p:spPr>
              <a:xfrm>
                <a:off x="34327" y="724903"/>
                <a:ext cx="796605" cy="532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5" h="21600" fill="norm" stroke="1" extrusionOk="0">
                    <a:moveTo>
                      <a:pt x="2806" y="0"/>
                    </a:moveTo>
                    <a:cubicBezTo>
                      <a:pt x="1728" y="2280"/>
                      <a:pt x="975" y="4963"/>
                      <a:pt x="708" y="7641"/>
                    </a:cubicBezTo>
                    <a:cubicBezTo>
                      <a:pt x="188" y="9716"/>
                      <a:pt x="-73" y="11896"/>
                      <a:pt x="18" y="13981"/>
                    </a:cubicBezTo>
                    <a:cubicBezTo>
                      <a:pt x="195" y="18032"/>
                      <a:pt x="1638" y="20696"/>
                      <a:pt x="3653" y="21367"/>
                    </a:cubicBezTo>
                    <a:lnTo>
                      <a:pt x="3653" y="21600"/>
                    </a:lnTo>
                    <a:lnTo>
                      <a:pt x="17418" y="21600"/>
                    </a:lnTo>
                    <a:lnTo>
                      <a:pt x="17418" y="20667"/>
                    </a:lnTo>
                    <a:cubicBezTo>
                      <a:pt x="19975" y="19949"/>
                      <a:pt x="21527" y="16533"/>
                      <a:pt x="21092" y="11782"/>
                    </a:cubicBezTo>
                    <a:cubicBezTo>
                      <a:pt x="20982" y="10581"/>
                      <a:pt x="20752" y="9386"/>
                      <a:pt x="20425" y="8227"/>
                    </a:cubicBezTo>
                    <a:cubicBezTo>
                      <a:pt x="20164" y="5312"/>
                      <a:pt x="19233" y="2405"/>
                      <a:pt x="17911" y="0"/>
                    </a:cubicBezTo>
                    <a:lnTo>
                      <a:pt x="2806" y="0"/>
                    </a:lnTo>
                    <a:close/>
                  </a:path>
                </a:pathLst>
              </a:cu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pic>
            <p:nvPicPr>
              <p:cNvPr id="69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9603" t="4113" r="19785" b="5205"/>
              <a:stretch>
                <a:fillRect/>
              </a:stretch>
            </p:blipFill>
            <p:spPr>
              <a:xfrm>
                <a:off x="-91" y="-1"/>
                <a:ext cx="865399" cy="129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84" h="21597" fill="norm" stroke="1" extrusionOk="0">
                    <a:moveTo>
                      <a:pt x="10721" y="0"/>
                    </a:moveTo>
                    <a:cubicBezTo>
                      <a:pt x="8968" y="1"/>
                      <a:pt x="7211" y="12"/>
                      <a:pt x="7033" y="40"/>
                    </a:cubicBezTo>
                    <a:cubicBezTo>
                      <a:pt x="6485" y="126"/>
                      <a:pt x="6180" y="519"/>
                      <a:pt x="6180" y="1119"/>
                    </a:cubicBezTo>
                    <a:cubicBezTo>
                      <a:pt x="6180" y="1531"/>
                      <a:pt x="6297" y="1751"/>
                      <a:pt x="6631" y="1940"/>
                    </a:cubicBezTo>
                    <a:lnTo>
                      <a:pt x="6935" y="2112"/>
                    </a:lnTo>
                    <a:lnTo>
                      <a:pt x="6916" y="5733"/>
                    </a:lnTo>
                    <a:lnTo>
                      <a:pt x="6896" y="9361"/>
                    </a:lnTo>
                    <a:lnTo>
                      <a:pt x="6249" y="9586"/>
                    </a:lnTo>
                    <a:cubicBezTo>
                      <a:pt x="3748" y="10470"/>
                      <a:pt x="1789" y="12096"/>
                      <a:pt x="737" y="14154"/>
                    </a:cubicBezTo>
                    <a:cubicBezTo>
                      <a:pt x="36" y="15527"/>
                      <a:pt x="-177" y="16912"/>
                      <a:pt x="149" y="17967"/>
                    </a:cubicBezTo>
                    <a:cubicBezTo>
                      <a:pt x="544" y="19246"/>
                      <a:pt x="1880" y="20361"/>
                      <a:pt x="3974" y="21171"/>
                    </a:cubicBezTo>
                    <a:cubicBezTo>
                      <a:pt x="4678" y="21444"/>
                      <a:pt x="5156" y="21556"/>
                      <a:pt x="5759" y="21582"/>
                    </a:cubicBezTo>
                    <a:cubicBezTo>
                      <a:pt x="6081" y="21595"/>
                      <a:pt x="8571" y="21600"/>
                      <a:pt x="11290" y="21595"/>
                    </a:cubicBezTo>
                    <a:lnTo>
                      <a:pt x="16232" y="21588"/>
                    </a:lnTo>
                    <a:lnTo>
                      <a:pt x="16870" y="21376"/>
                    </a:lnTo>
                    <a:cubicBezTo>
                      <a:pt x="19574" y="20497"/>
                      <a:pt x="21141" y="19079"/>
                      <a:pt x="21371" y="17299"/>
                    </a:cubicBezTo>
                    <a:cubicBezTo>
                      <a:pt x="21423" y="16899"/>
                      <a:pt x="21311" y="15965"/>
                      <a:pt x="21155" y="15458"/>
                    </a:cubicBezTo>
                    <a:cubicBezTo>
                      <a:pt x="20593" y="13618"/>
                      <a:pt x="19355" y="12036"/>
                      <a:pt x="17517" y="10811"/>
                    </a:cubicBezTo>
                    <a:cubicBezTo>
                      <a:pt x="16688" y="10258"/>
                      <a:pt x="16031" y="9929"/>
                      <a:pt x="15124" y="9613"/>
                    </a:cubicBezTo>
                    <a:lnTo>
                      <a:pt x="14546" y="9414"/>
                    </a:lnTo>
                    <a:lnTo>
                      <a:pt x="14536" y="5766"/>
                    </a:lnTo>
                    <a:lnTo>
                      <a:pt x="14516" y="2125"/>
                    </a:lnTo>
                    <a:lnTo>
                      <a:pt x="14820" y="1933"/>
                    </a:lnTo>
                    <a:cubicBezTo>
                      <a:pt x="15167" y="1714"/>
                      <a:pt x="15271" y="1512"/>
                      <a:pt x="15271" y="1086"/>
                    </a:cubicBezTo>
                    <a:cubicBezTo>
                      <a:pt x="15272" y="509"/>
                      <a:pt x="14952" y="127"/>
                      <a:pt x="14398" y="40"/>
                    </a:cubicBezTo>
                    <a:cubicBezTo>
                      <a:pt x="14223" y="12"/>
                      <a:pt x="12474" y="0"/>
                      <a:pt x="10721" y="0"/>
                    </a:cubicBezTo>
                    <a:close/>
                    <a:moveTo>
                      <a:pt x="7524" y="907"/>
                    </a:moveTo>
                    <a:lnTo>
                      <a:pt x="10721" y="907"/>
                    </a:lnTo>
                    <a:lnTo>
                      <a:pt x="13928" y="907"/>
                    </a:lnTo>
                    <a:lnTo>
                      <a:pt x="13947" y="1033"/>
                    </a:lnTo>
                    <a:cubicBezTo>
                      <a:pt x="13966" y="1143"/>
                      <a:pt x="13938" y="1165"/>
                      <a:pt x="13692" y="1232"/>
                    </a:cubicBezTo>
                    <a:cubicBezTo>
                      <a:pt x="13537" y="1274"/>
                      <a:pt x="13376" y="1351"/>
                      <a:pt x="13339" y="1397"/>
                    </a:cubicBezTo>
                    <a:cubicBezTo>
                      <a:pt x="13298" y="1450"/>
                      <a:pt x="13271" y="3044"/>
                      <a:pt x="13271" y="5660"/>
                    </a:cubicBezTo>
                    <a:lnTo>
                      <a:pt x="13271" y="9844"/>
                    </a:lnTo>
                    <a:lnTo>
                      <a:pt x="13418" y="9970"/>
                    </a:lnTo>
                    <a:cubicBezTo>
                      <a:pt x="13498" y="10039"/>
                      <a:pt x="13896" y="10211"/>
                      <a:pt x="14300" y="10347"/>
                    </a:cubicBezTo>
                    <a:cubicBezTo>
                      <a:pt x="15211" y="10656"/>
                      <a:pt x="15961" y="11030"/>
                      <a:pt x="16733" y="11566"/>
                    </a:cubicBezTo>
                    <a:cubicBezTo>
                      <a:pt x="18041" y="12474"/>
                      <a:pt x="18981" y="13554"/>
                      <a:pt x="19567" y="14816"/>
                    </a:cubicBezTo>
                    <a:cubicBezTo>
                      <a:pt x="19982" y="15710"/>
                      <a:pt x="20176" y="16849"/>
                      <a:pt x="20028" y="17510"/>
                    </a:cubicBezTo>
                    <a:cubicBezTo>
                      <a:pt x="19745" y="18767"/>
                      <a:pt x="18474" y="19826"/>
                      <a:pt x="16389" y="20536"/>
                    </a:cubicBezTo>
                    <a:lnTo>
                      <a:pt x="15771" y="20741"/>
                    </a:lnTo>
                    <a:lnTo>
                      <a:pt x="10741" y="20741"/>
                    </a:lnTo>
                    <a:lnTo>
                      <a:pt x="5700" y="20741"/>
                    </a:lnTo>
                    <a:lnTo>
                      <a:pt x="4886" y="20463"/>
                    </a:lnTo>
                    <a:cubicBezTo>
                      <a:pt x="3327" y="19929"/>
                      <a:pt x="2223" y="19183"/>
                      <a:pt x="1679" y="18298"/>
                    </a:cubicBezTo>
                    <a:cubicBezTo>
                      <a:pt x="1381" y="17814"/>
                      <a:pt x="1319" y="17553"/>
                      <a:pt x="1326" y="16835"/>
                    </a:cubicBezTo>
                    <a:cubicBezTo>
                      <a:pt x="1337" y="15706"/>
                      <a:pt x="1718" y="14674"/>
                      <a:pt x="2562" y="13505"/>
                    </a:cubicBezTo>
                    <a:cubicBezTo>
                      <a:pt x="3307" y="12473"/>
                      <a:pt x="4507" y="11466"/>
                      <a:pt x="5729" y="10844"/>
                    </a:cubicBezTo>
                    <a:cubicBezTo>
                      <a:pt x="5994" y="10709"/>
                      <a:pt x="6617" y="10465"/>
                      <a:pt x="7112" y="10301"/>
                    </a:cubicBezTo>
                    <a:cubicBezTo>
                      <a:pt x="7782" y="10080"/>
                      <a:pt x="8032" y="9974"/>
                      <a:pt x="8093" y="9884"/>
                    </a:cubicBezTo>
                    <a:cubicBezTo>
                      <a:pt x="8153" y="9794"/>
                      <a:pt x="8171" y="8703"/>
                      <a:pt x="8171" y="5614"/>
                    </a:cubicBezTo>
                    <a:cubicBezTo>
                      <a:pt x="8171" y="1031"/>
                      <a:pt x="8200" y="1299"/>
                      <a:pt x="7740" y="1218"/>
                    </a:cubicBezTo>
                    <a:cubicBezTo>
                      <a:pt x="7554" y="1186"/>
                      <a:pt x="7524" y="1154"/>
                      <a:pt x="7524" y="1040"/>
                    </a:cubicBezTo>
                    <a:lnTo>
                      <a:pt x="7524" y="907"/>
                    </a:lnTo>
                    <a:close/>
                    <a:moveTo>
                      <a:pt x="13486" y="10798"/>
                    </a:moveTo>
                    <a:cubicBezTo>
                      <a:pt x="13340" y="10783"/>
                      <a:pt x="13258" y="10814"/>
                      <a:pt x="13202" y="10884"/>
                    </a:cubicBezTo>
                    <a:cubicBezTo>
                      <a:pt x="13085" y="11031"/>
                      <a:pt x="13180" y="11143"/>
                      <a:pt x="13496" y="11228"/>
                    </a:cubicBezTo>
                    <a:cubicBezTo>
                      <a:pt x="14404" y="11470"/>
                      <a:pt x="15779" y="12257"/>
                      <a:pt x="16527" y="12962"/>
                    </a:cubicBezTo>
                    <a:cubicBezTo>
                      <a:pt x="17589" y="13964"/>
                      <a:pt x="18214" y="15094"/>
                      <a:pt x="18380" y="16299"/>
                    </a:cubicBezTo>
                    <a:cubicBezTo>
                      <a:pt x="18423" y="16608"/>
                      <a:pt x="18490" y="16883"/>
                      <a:pt x="18527" y="16915"/>
                    </a:cubicBezTo>
                    <a:cubicBezTo>
                      <a:pt x="18607" y="16982"/>
                      <a:pt x="18781" y="16994"/>
                      <a:pt x="18920" y="16934"/>
                    </a:cubicBezTo>
                    <a:cubicBezTo>
                      <a:pt x="18997" y="16901"/>
                      <a:pt x="19011" y="16796"/>
                      <a:pt x="18978" y="16411"/>
                    </a:cubicBezTo>
                    <a:cubicBezTo>
                      <a:pt x="18788" y="14138"/>
                      <a:pt x="16785" y="11892"/>
                      <a:pt x="14144" y="10976"/>
                    </a:cubicBezTo>
                    <a:cubicBezTo>
                      <a:pt x="13841" y="10871"/>
                      <a:pt x="13633" y="10812"/>
                      <a:pt x="13486" y="10798"/>
                    </a:cubicBezTo>
                    <a:close/>
                    <a:moveTo>
                      <a:pt x="18302" y="17418"/>
                    </a:moveTo>
                    <a:cubicBezTo>
                      <a:pt x="18146" y="17428"/>
                      <a:pt x="17995" y="17479"/>
                      <a:pt x="17860" y="17570"/>
                    </a:cubicBezTo>
                    <a:cubicBezTo>
                      <a:pt x="17611" y="17738"/>
                      <a:pt x="17609" y="18076"/>
                      <a:pt x="17860" y="18245"/>
                    </a:cubicBezTo>
                    <a:cubicBezTo>
                      <a:pt x="17958" y="18311"/>
                      <a:pt x="18102" y="18374"/>
                      <a:pt x="18184" y="18384"/>
                    </a:cubicBezTo>
                    <a:cubicBezTo>
                      <a:pt x="18595" y="18435"/>
                      <a:pt x="18956" y="18302"/>
                      <a:pt x="19067" y="18053"/>
                    </a:cubicBezTo>
                    <a:cubicBezTo>
                      <a:pt x="19230" y="17684"/>
                      <a:pt x="18769" y="17387"/>
                      <a:pt x="18302" y="17418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00" name="droppedImage.tiff" descr="dropped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flipH="1">
              <a:off x="127000" y="1002466"/>
              <a:ext cx="866615" cy="739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droppedImage.tiff" descr="dropped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498" t="6316" r="4204" b="5800"/>
            <a:stretch>
              <a:fillRect/>
            </a:stretch>
          </p:blipFill>
          <p:spPr>
            <a:xfrm>
              <a:off x="1641229" y="713022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702" name="droppedImage.tiff" descr="dropped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498" t="6316" r="4204" b="5800"/>
            <a:stretch>
              <a:fillRect/>
            </a:stretch>
          </p:blipFill>
          <p:spPr>
            <a:xfrm>
              <a:off x="1118024" y="539463"/>
              <a:ext cx="247790" cy="233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703" name="droppedImage.tiff" descr="dropped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498" t="6316" r="4204" b="5800"/>
            <a:stretch>
              <a:fillRect/>
            </a:stretch>
          </p:blipFill>
          <p:spPr>
            <a:xfrm>
              <a:off x="1452530" y="467206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704" name="droppedImage.tiff" descr="dropped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498" t="6316" r="4204" b="5800"/>
            <a:stretch>
              <a:fillRect/>
            </a:stretch>
          </p:blipFill>
          <p:spPr>
            <a:xfrm>
              <a:off x="1090961" y="839313"/>
              <a:ext cx="247791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705" name="droppedImage.tiff" descr="dropped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98" t="6316" r="4204" b="5800"/>
            <a:stretch>
              <a:fillRect/>
            </a:stretch>
          </p:blipFill>
          <p:spPr>
            <a:xfrm>
              <a:off x="1348054" y="722043"/>
              <a:ext cx="247790" cy="233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5" h="21535" fill="norm" stroke="1" extrusionOk="0">
                  <a:moveTo>
                    <a:pt x="9531" y="64"/>
                  </a:moveTo>
                  <a:cubicBezTo>
                    <a:pt x="8263" y="253"/>
                    <a:pt x="7501" y="581"/>
                    <a:pt x="6075" y="1601"/>
                  </a:cubicBezTo>
                  <a:cubicBezTo>
                    <a:pt x="5410" y="2077"/>
                    <a:pt x="4625" y="2604"/>
                    <a:pt x="4313" y="2773"/>
                  </a:cubicBezTo>
                  <a:cubicBezTo>
                    <a:pt x="1386" y="4359"/>
                    <a:pt x="-401" y="7850"/>
                    <a:pt x="78" y="11012"/>
                  </a:cubicBezTo>
                  <a:cubicBezTo>
                    <a:pt x="437" y="13387"/>
                    <a:pt x="1099" y="14926"/>
                    <a:pt x="2788" y="17310"/>
                  </a:cubicBezTo>
                  <a:cubicBezTo>
                    <a:pt x="4147" y="19228"/>
                    <a:pt x="4901" y="20042"/>
                    <a:pt x="5770" y="20533"/>
                  </a:cubicBezTo>
                  <a:cubicBezTo>
                    <a:pt x="6714" y="21065"/>
                    <a:pt x="7994" y="21421"/>
                    <a:pt x="9395" y="21521"/>
                  </a:cubicBezTo>
                  <a:cubicBezTo>
                    <a:pt x="10157" y="21576"/>
                    <a:pt x="12213" y="21465"/>
                    <a:pt x="12852" y="21338"/>
                  </a:cubicBezTo>
                  <a:cubicBezTo>
                    <a:pt x="13215" y="21266"/>
                    <a:pt x="13760" y="21188"/>
                    <a:pt x="13800" y="21192"/>
                  </a:cubicBezTo>
                  <a:cubicBezTo>
                    <a:pt x="13825" y="21194"/>
                    <a:pt x="14006" y="21122"/>
                    <a:pt x="14207" y="21045"/>
                  </a:cubicBezTo>
                  <a:cubicBezTo>
                    <a:pt x="14408" y="20969"/>
                    <a:pt x="14602" y="20895"/>
                    <a:pt x="14613" y="20899"/>
                  </a:cubicBezTo>
                  <a:cubicBezTo>
                    <a:pt x="14670" y="20916"/>
                    <a:pt x="15410" y="20699"/>
                    <a:pt x="15698" y="20569"/>
                  </a:cubicBezTo>
                  <a:cubicBezTo>
                    <a:pt x="15876" y="20489"/>
                    <a:pt x="16044" y="20420"/>
                    <a:pt x="16070" y="20423"/>
                  </a:cubicBezTo>
                  <a:cubicBezTo>
                    <a:pt x="16175" y="20432"/>
                    <a:pt x="18118" y="19296"/>
                    <a:pt x="18645" y="18921"/>
                  </a:cubicBezTo>
                  <a:cubicBezTo>
                    <a:pt x="20265" y="17773"/>
                    <a:pt x="21010" y="15788"/>
                    <a:pt x="21119" y="12404"/>
                  </a:cubicBezTo>
                  <a:cubicBezTo>
                    <a:pt x="21199" y="9908"/>
                    <a:pt x="21144" y="8104"/>
                    <a:pt x="20983" y="7460"/>
                  </a:cubicBezTo>
                  <a:cubicBezTo>
                    <a:pt x="20619" y="5996"/>
                    <a:pt x="19689" y="4389"/>
                    <a:pt x="18747" y="3579"/>
                  </a:cubicBezTo>
                  <a:cubicBezTo>
                    <a:pt x="18318" y="3210"/>
                    <a:pt x="17650" y="2727"/>
                    <a:pt x="17493" y="2700"/>
                  </a:cubicBezTo>
                  <a:cubicBezTo>
                    <a:pt x="17469" y="2696"/>
                    <a:pt x="17361" y="2653"/>
                    <a:pt x="17256" y="2590"/>
                  </a:cubicBezTo>
                  <a:cubicBezTo>
                    <a:pt x="17151" y="2527"/>
                    <a:pt x="16735" y="2343"/>
                    <a:pt x="16341" y="2187"/>
                  </a:cubicBezTo>
                  <a:cubicBezTo>
                    <a:pt x="15948" y="2032"/>
                    <a:pt x="15162" y="1646"/>
                    <a:pt x="14613" y="1309"/>
                  </a:cubicBezTo>
                  <a:cubicBezTo>
                    <a:pt x="14065" y="971"/>
                    <a:pt x="13631" y="709"/>
                    <a:pt x="13631" y="723"/>
                  </a:cubicBezTo>
                  <a:cubicBezTo>
                    <a:pt x="13631" y="736"/>
                    <a:pt x="13470" y="656"/>
                    <a:pt x="13258" y="540"/>
                  </a:cubicBezTo>
                  <a:cubicBezTo>
                    <a:pt x="13046" y="423"/>
                    <a:pt x="12852" y="327"/>
                    <a:pt x="12852" y="357"/>
                  </a:cubicBezTo>
                  <a:cubicBezTo>
                    <a:pt x="12852" y="386"/>
                    <a:pt x="12774" y="373"/>
                    <a:pt x="12682" y="320"/>
                  </a:cubicBezTo>
                  <a:cubicBezTo>
                    <a:pt x="12590" y="267"/>
                    <a:pt x="12429" y="201"/>
                    <a:pt x="12309" y="173"/>
                  </a:cubicBezTo>
                  <a:cubicBezTo>
                    <a:pt x="12189" y="146"/>
                    <a:pt x="11951" y="98"/>
                    <a:pt x="11801" y="64"/>
                  </a:cubicBezTo>
                  <a:cubicBezTo>
                    <a:pt x="11424" y="-24"/>
                    <a:pt x="10078" y="-18"/>
                    <a:pt x="9531" y="6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740" name="Group"/>
            <p:cNvGrpSpPr/>
            <p:nvPr/>
          </p:nvGrpSpPr>
          <p:grpSpPr>
            <a:xfrm>
              <a:off x="2082703" y="100702"/>
              <a:ext cx="1233875" cy="1093323"/>
              <a:chOff x="7304" y="0"/>
              <a:chExt cx="1233873" cy="1093322"/>
            </a:xfrm>
          </p:grpSpPr>
          <p:grpSp>
            <p:nvGrpSpPr>
              <p:cNvPr id="724" name="Group"/>
              <p:cNvGrpSpPr/>
              <p:nvPr/>
            </p:nvGrpSpPr>
            <p:grpSpPr>
              <a:xfrm flipH="1">
                <a:off x="7304" y="0"/>
                <a:ext cx="1188895" cy="1093323"/>
                <a:chOff x="7304" y="0"/>
                <a:chExt cx="1188894" cy="1093322"/>
              </a:xfrm>
            </p:grpSpPr>
            <p:grpSp>
              <p:nvGrpSpPr>
                <p:cNvPr id="711" name="Group"/>
                <p:cNvGrpSpPr/>
                <p:nvPr/>
              </p:nvGrpSpPr>
              <p:grpSpPr>
                <a:xfrm>
                  <a:off x="7304" y="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70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07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0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0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717" name="Group"/>
                <p:cNvGrpSpPr/>
                <p:nvPr/>
              </p:nvGrpSpPr>
              <p:grpSpPr>
                <a:xfrm>
                  <a:off x="7304" y="577769"/>
                  <a:ext cx="690999" cy="515554"/>
                  <a:chOff x="7304" y="0"/>
                  <a:chExt cx="690998" cy="515553"/>
                </a:xfrm>
              </p:grpSpPr>
              <p:pic>
                <p:nvPicPr>
                  <p:cNvPr id="71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21743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3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30451"/>
                    <a:ext cx="690999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4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34194" b="12036"/>
                  <a:stretch>
                    <a:fillRect/>
                  </a:stretch>
                </p:blipFill>
                <p:spPr>
                  <a:xfrm>
                    <a:off x="192108" y="113332"/>
                    <a:ext cx="454713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5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4" r="0" b="12036"/>
                  <a:stretch>
                    <a:fillRect/>
                  </a:stretch>
                </p:blipFill>
                <p:spPr>
                  <a:xfrm>
                    <a:off x="43483" y="439456"/>
                    <a:ext cx="459142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6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113172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723" name="Group"/>
                <p:cNvGrpSpPr/>
                <p:nvPr/>
              </p:nvGrpSpPr>
              <p:grpSpPr>
                <a:xfrm flipH="1">
                  <a:off x="505199" y="295210"/>
                  <a:ext cx="691000" cy="494624"/>
                  <a:chOff x="7304" y="0"/>
                  <a:chExt cx="690999" cy="494623"/>
                </a:xfrm>
              </p:grpSpPr>
              <p:pic>
                <p:nvPicPr>
                  <p:cNvPr id="718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200812"/>
                    <a:ext cx="691000" cy="7669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19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084" r="0" b="11966"/>
                  <a:stretch>
                    <a:fillRect/>
                  </a:stretch>
                </p:blipFill>
                <p:spPr>
                  <a:xfrm>
                    <a:off x="7304" y="309521"/>
                    <a:ext cx="691000" cy="7669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20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3" r="34195" b="12036"/>
                  <a:stretch>
                    <a:fillRect/>
                  </a:stretch>
                </p:blipFill>
                <p:spPr>
                  <a:xfrm>
                    <a:off x="192108" y="92401"/>
                    <a:ext cx="454714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21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33553" t="70153" r="0" b="12036"/>
                  <a:stretch>
                    <a:fillRect/>
                  </a:stretch>
                </p:blipFill>
                <p:spPr>
                  <a:xfrm>
                    <a:off x="43483" y="418526"/>
                    <a:ext cx="459145" cy="7609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722" name="droppedImage.tiff" descr="droppedImage.tiff"/>
                  <p:cNvPicPr>
                    <a:picLocks noChangeAspect="1"/>
                  </p:cNvPicPr>
                  <p:nvPr/>
                </p:nvPicPr>
                <p:blipFill>
                  <a:blip r:embed="rId9">
                    <a:extLst/>
                  </a:blip>
                  <a:srcRect l="0" t="70154" r="59366" b="12036"/>
                  <a:stretch>
                    <a:fillRect/>
                  </a:stretch>
                </p:blipFill>
                <p:spPr>
                  <a:xfrm>
                    <a:off x="39916" y="0"/>
                    <a:ext cx="280777" cy="7609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pic>
            <p:nvPicPr>
              <p:cNvPr id="725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37306" y="25509"/>
                <a:ext cx="72230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6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118574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7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221731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8" name="droppedImage.tiff" descr="dropped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8947" y="336349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29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068534" y="610063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0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416582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1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508277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2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997019" y="714589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3" name="droppedImage.tiff" descr="dropped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30238" y="405120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4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312049" y="300594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5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458309" y="726052"/>
                <a:ext cx="72231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6" name="droppedImage.tiff" descr="droppedImage.tif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676086" y="61143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7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60229" y="816375"/>
                <a:ext cx="72231" cy="67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8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57486" y="920903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39" name="droppedImage.tiff" descr="dropped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236" t="6415" r="4319" b="5953"/>
              <a:stretch>
                <a:fillRect/>
              </a:stretch>
            </p:blipFill>
            <p:spPr>
              <a:xfrm>
                <a:off x="1146025" y="1012598"/>
                <a:ext cx="72230" cy="67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8" h="21542" fill="norm" stroke="1" extrusionOk="0">
                    <a:moveTo>
                      <a:pt x="9608" y="64"/>
                    </a:moveTo>
                    <a:cubicBezTo>
                      <a:pt x="8342" y="253"/>
                      <a:pt x="7545" y="555"/>
                      <a:pt x="6120" y="1578"/>
                    </a:cubicBezTo>
                    <a:cubicBezTo>
                      <a:pt x="5456" y="2056"/>
                      <a:pt x="4688" y="2545"/>
                      <a:pt x="4376" y="2714"/>
                    </a:cubicBezTo>
                    <a:cubicBezTo>
                      <a:pt x="1453" y="4305"/>
                      <a:pt x="-403" y="7873"/>
                      <a:pt x="75" y="11045"/>
                    </a:cubicBezTo>
                    <a:cubicBezTo>
                      <a:pt x="434" y="13428"/>
                      <a:pt x="1178" y="14964"/>
                      <a:pt x="2865" y="17356"/>
                    </a:cubicBezTo>
                    <a:cubicBezTo>
                      <a:pt x="4222" y="19280"/>
                      <a:pt x="4904" y="20019"/>
                      <a:pt x="5771" y="20511"/>
                    </a:cubicBezTo>
                    <a:cubicBezTo>
                      <a:pt x="6714" y="21046"/>
                      <a:pt x="8092" y="21420"/>
                      <a:pt x="9492" y="21521"/>
                    </a:cubicBezTo>
                    <a:cubicBezTo>
                      <a:pt x="10252" y="21576"/>
                      <a:pt x="12225" y="21522"/>
                      <a:pt x="12863" y="21395"/>
                    </a:cubicBezTo>
                    <a:cubicBezTo>
                      <a:pt x="13226" y="21322"/>
                      <a:pt x="13753" y="21265"/>
                      <a:pt x="13793" y="21269"/>
                    </a:cubicBezTo>
                    <a:cubicBezTo>
                      <a:pt x="13818" y="21271"/>
                      <a:pt x="14057" y="21219"/>
                      <a:pt x="14258" y="21142"/>
                    </a:cubicBezTo>
                    <a:cubicBezTo>
                      <a:pt x="14459" y="21066"/>
                      <a:pt x="14595" y="21013"/>
                      <a:pt x="14607" y="21016"/>
                    </a:cubicBezTo>
                    <a:cubicBezTo>
                      <a:pt x="14664" y="21034"/>
                      <a:pt x="15482" y="20768"/>
                      <a:pt x="15769" y="20638"/>
                    </a:cubicBezTo>
                    <a:cubicBezTo>
                      <a:pt x="15948" y="20557"/>
                      <a:pt x="16092" y="20509"/>
                      <a:pt x="16118" y="20511"/>
                    </a:cubicBezTo>
                    <a:cubicBezTo>
                      <a:pt x="16223" y="20521"/>
                      <a:pt x="18149" y="19372"/>
                      <a:pt x="18676" y="18997"/>
                    </a:cubicBezTo>
                    <a:cubicBezTo>
                      <a:pt x="20293" y="17844"/>
                      <a:pt x="21009" y="15828"/>
                      <a:pt x="21117" y="12433"/>
                    </a:cubicBezTo>
                    <a:cubicBezTo>
                      <a:pt x="21197" y="9929"/>
                      <a:pt x="21161" y="8156"/>
                      <a:pt x="21001" y="7511"/>
                    </a:cubicBezTo>
                    <a:cubicBezTo>
                      <a:pt x="20637" y="6042"/>
                      <a:pt x="19733" y="4411"/>
                      <a:pt x="18792" y="3598"/>
                    </a:cubicBezTo>
                    <a:cubicBezTo>
                      <a:pt x="18364" y="3228"/>
                      <a:pt x="17670" y="2742"/>
                      <a:pt x="17513" y="2714"/>
                    </a:cubicBezTo>
                    <a:cubicBezTo>
                      <a:pt x="17488" y="2710"/>
                      <a:pt x="17386" y="2652"/>
                      <a:pt x="17281" y="2588"/>
                    </a:cubicBezTo>
                    <a:cubicBezTo>
                      <a:pt x="17176" y="2525"/>
                      <a:pt x="16744" y="2366"/>
                      <a:pt x="16351" y="2210"/>
                    </a:cubicBezTo>
                    <a:cubicBezTo>
                      <a:pt x="15957" y="2053"/>
                      <a:pt x="15155" y="1664"/>
                      <a:pt x="14607" y="1326"/>
                    </a:cubicBezTo>
                    <a:cubicBezTo>
                      <a:pt x="14059" y="988"/>
                      <a:pt x="13677" y="682"/>
                      <a:pt x="13677" y="695"/>
                    </a:cubicBezTo>
                    <a:cubicBezTo>
                      <a:pt x="13677" y="708"/>
                      <a:pt x="13540" y="560"/>
                      <a:pt x="13328" y="443"/>
                    </a:cubicBezTo>
                    <a:cubicBezTo>
                      <a:pt x="13116" y="325"/>
                      <a:pt x="12863" y="286"/>
                      <a:pt x="12863" y="316"/>
                    </a:cubicBezTo>
                    <a:cubicBezTo>
                      <a:pt x="12863" y="346"/>
                      <a:pt x="12839" y="370"/>
                      <a:pt x="12747" y="316"/>
                    </a:cubicBezTo>
                    <a:cubicBezTo>
                      <a:pt x="12655" y="263"/>
                      <a:pt x="12518" y="217"/>
                      <a:pt x="12398" y="190"/>
                    </a:cubicBezTo>
                    <a:cubicBezTo>
                      <a:pt x="12278" y="163"/>
                      <a:pt x="11966" y="99"/>
                      <a:pt x="11817" y="64"/>
                    </a:cubicBezTo>
                    <a:cubicBezTo>
                      <a:pt x="11440" y="-24"/>
                      <a:pt x="10154" y="-18"/>
                      <a:pt x="9608" y="6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41" name="Line" descr="Lin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H="1" rot="2333016">
              <a:off x="3544229" y="547640"/>
              <a:ext cx="420398" cy="333702"/>
            </a:xfrm>
            <a:prstGeom prst="rect">
              <a:avLst/>
            </a:prstGeom>
            <a:effectLst/>
          </p:spPr>
        </p:pic>
        <p:sp>
          <p:nvSpPr>
            <p:cNvPr id="743" name="Line"/>
            <p:cNvSpPr/>
            <p:nvPr/>
          </p:nvSpPr>
          <p:spPr>
            <a:xfrm>
              <a:off x="4067491" y="1532648"/>
              <a:ext cx="580258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758" name="Group"/>
          <p:cNvGrpSpPr/>
          <p:nvPr/>
        </p:nvGrpSpPr>
        <p:grpSpPr>
          <a:xfrm>
            <a:off x="7889530" y="2063540"/>
            <a:ext cx="4678462" cy="1406410"/>
            <a:chOff x="0" y="0"/>
            <a:chExt cx="4678461" cy="1406409"/>
          </a:xfrm>
        </p:grpSpPr>
        <p:sp>
          <p:nvSpPr>
            <p:cNvPr id="745" name="Rectangle"/>
            <p:cNvSpPr/>
            <p:nvPr/>
          </p:nvSpPr>
          <p:spPr>
            <a:xfrm>
              <a:off x="0" y="0"/>
              <a:ext cx="4623674" cy="1379841"/>
            </a:xfrm>
            <a:prstGeom prst="rect">
              <a:avLst/>
            </a:prstGeom>
            <a:solidFill>
              <a:srgbClr val="D6D5D5">
                <a:alpha val="39803"/>
              </a:srgbClr>
            </a:solidFill>
            <a:ln w="25400" cap="flat">
              <a:solidFill>
                <a:srgbClr val="000000">
                  <a:alpha val="3980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757" name="Group"/>
            <p:cNvGrpSpPr/>
            <p:nvPr/>
          </p:nvGrpSpPr>
          <p:grpSpPr>
            <a:xfrm>
              <a:off x="2336581" y="147838"/>
              <a:ext cx="2341881" cy="1258572"/>
              <a:chOff x="-12700" y="-12700"/>
              <a:chExt cx="2341879" cy="1258571"/>
            </a:xfrm>
          </p:grpSpPr>
          <p:pic>
            <p:nvPicPr>
              <p:cNvPr id="746" name="Line" descr="Lin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-12700" y="924893"/>
                <a:ext cx="2341880" cy="25401"/>
              </a:xfrm>
              <a:prstGeom prst="rect">
                <a:avLst/>
              </a:prstGeom>
              <a:effectLst/>
            </p:spPr>
          </p:pic>
          <p:pic>
            <p:nvPicPr>
              <p:cNvPr id="748" name="Line" descr="Line"/>
              <p:cNvPicPr>
                <a:picLocks noChangeAspect="0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 rot="16200000">
                <a:off x="-418970" y="484912"/>
                <a:ext cx="1020626" cy="25401"/>
              </a:xfrm>
              <a:prstGeom prst="rect">
                <a:avLst/>
              </a:prstGeom>
              <a:effectLst/>
            </p:spPr>
          </p:pic>
          <p:sp>
            <p:nvSpPr>
              <p:cNvPr id="750" name="Rectangle"/>
              <p:cNvSpPr/>
              <p:nvPr/>
            </p:nvSpPr>
            <p:spPr>
              <a:xfrm>
                <a:off x="384162" y="355517"/>
                <a:ext cx="251083" cy="576314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51" name="Rectangle"/>
              <p:cNvSpPr/>
              <p:nvPr/>
            </p:nvSpPr>
            <p:spPr>
              <a:xfrm>
                <a:off x="932221" y="649078"/>
                <a:ext cx="251083" cy="282753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52" name="Rectangle"/>
              <p:cNvSpPr/>
              <p:nvPr/>
            </p:nvSpPr>
            <p:spPr>
              <a:xfrm>
                <a:off x="1480280" y="63394"/>
                <a:ext cx="251083" cy="868437"/>
              </a:xfrm>
              <a:prstGeom prst="rect">
                <a:avLst/>
              </a:prstGeom>
              <a:solidFill>
                <a:srgbClr val="927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756" name="Group"/>
              <p:cNvGrpSpPr/>
              <p:nvPr/>
            </p:nvGrpSpPr>
            <p:grpSpPr>
              <a:xfrm>
                <a:off x="337612" y="872044"/>
                <a:ext cx="1467703" cy="373828"/>
                <a:chOff x="0" y="0"/>
                <a:chExt cx="1467701" cy="373827"/>
              </a:xfrm>
            </p:grpSpPr>
            <p:sp>
              <p:nvSpPr>
                <p:cNvPr id="753" name="tx1"/>
                <p:cNvSpPr txBox="1"/>
                <p:nvPr/>
              </p:nvSpPr>
              <p:spPr>
                <a:xfrm>
                  <a:off x="0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tx1</a:t>
                  </a:r>
                </a:p>
              </p:txBody>
            </p:sp>
            <p:sp>
              <p:nvSpPr>
                <p:cNvPr id="754" name="tx2"/>
                <p:cNvSpPr txBox="1"/>
                <p:nvPr/>
              </p:nvSpPr>
              <p:spPr>
                <a:xfrm>
                  <a:off x="520656" y="0"/>
                  <a:ext cx="398987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tx2</a:t>
                  </a:r>
                </a:p>
              </p:txBody>
            </p:sp>
            <p:sp>
              <p:nvSpPr>
                <p:cNvPr id="755" name="tx3"/>
                <p:cNvSpPr txBox="1"/>
                <p:nvPr/>
              </p:nvSpPr>
              <p:spPr>
                <a:xfrm>
                  <a:off x="1068714" y="0"/>
                  <a:ext cx="398988" cy="3738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/>
                  </a:lvl1pPr>
                </a:lstStyle>
                <a:p>
                  <a:pPr/>
                  <a:r>
                    <a:t>tx3</a:t>
                  </a:r>
                </a:p>
              </p:txBody>
            </p:sp>
          </p:grpSp>
        </p:grpSp>
      </p:grpSp>
      <p:sp>
        <p:nvSpPr>
          <p:cNvPr id="759" name="Population…"/>
          <p:cNvSpPr txBox="1"/>
          <p:nvPr/>
        </p:nvSpPr>
        <p:spPr>
          <a:xfrm>
            <a:off x="8217701" y="2311167"/>
            <a:ext cx="1620019" cy="91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Population </a:t>
            </a:r>
            <a:endParaRPr b="1">
              <a:solidFill>
                <a:srgbClr val="927228"/>
              </a:solidFill>
            </a:endParaRPr>
          </a:p>
          <a:p>
            <a:pPr>
              <a:defRPr b="0" sz="2200"/>
            </a:pPr>
            <a:r>
              <a:rPr b="1">
                <a:solidFill>
                  <a:srgbClr val="927228"/>
                </a:solidFill>
              </a:rPr>
              <a:t>Average</a:t>
            </a:r>
          </a:p>
        </p:txBody>
      </p:sp>
      <p:sp>
        <p:nvSpPr>
          <p:cNvPr id="760" name="Limitations of bulk measurements"/>
          <p:cNvSpPr txBox="1"/>
          <p:nvPr/>
        </p:nvSpPr>
        <p:spPr>
          <a:xfrm>
            <a:off x="751005" y="4457699"/>
            <a:ext cx="708744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04800" indent="-304800" algn="l">
              <a:buSzPct val="150000"/>
              <a:buChar char="•"/>
              <a:defRPr b="0" sz="3000">
                <a:solidFill>
                  <a:srgbClr val="001E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Limitations of bulk measurements</a:t>
            </a:r>
          </a:p>
        </p:txBody>
      </p:sp>
      <p:pic>
        <p:nvPicPr>
          <p:cNvPr id="76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86619" y="5025490"/>
            <a:ext cx="5472284" cy="1179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Group" descr="Group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077694" y="4636823"/>
            <a:ext cx="5226596" cy="4756675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763" name="C. H. Waddington, “The Strategy of the Genes” (1957)"/>
          <p:cNvSpPr txBox="1"/>
          <p:nvPr/>
        </p:nvSpPr>
        <p:spPr>
          <a:xfrm>
            <a:off x="6879440" y="4572000"/>
            <a:ext cx="562310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800"/>
            </a:lvl1pPr>
          </a:lstStyle>
          <a:p>
            <a:pPr/>
            <a:r>
              <a:t>C. H. Waddington, “The Strategy of the Genes” (1957)</a:t>
            </a:r>
          </a:p>
        </p:txBody>
      </p:sp>
      <p:sp>
        <p:nvSpPr>
          <p:cNvPr id="764" name="RNA-Seq | From bulk to single-cell measurements"/>
          <p:cNvSpPr txBox="1"/>
          <p:nvPr/>
        </p:nvSpPr>
        <p:spPr>
          <a:xfrm>
            <a:off x="406400" y="749300"/>
            <a:ext cx="12192000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defRPr b="0" spc="-119" sz="6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RNA-Seq </a:t>
            </a:r>
            <a:r>
              <a:rPr>
                <a:latin typeface="Didot"/>
                <a:ea typeface="Didot"/>
                <a:cs typeface="Didot"/>
                <a:sym typeface="Didot"/>
              </a:rPr>
              <a:t>|</a:t>
            </a:r>
            <a:r>
              <a:t> </a:t>
            </a:r>
            <a:r>
              <a:rPr spc="-79" sz="4000"/>
              <a:t>From bulk to single-cell measurements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